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43"/>
  </p:notesMasterIdLst>
  <p:sldIdLst>
    <p:sldId id="256" r:id="rId2"/>
    <p:sldId id="258" r:id="rId3"/>
    <p:sldId id="309" r:id="rId4"/>
    <p:sldId id="259" r:id="rId5"/>
    <p:sldId id="265" r:id="rId6"/>
    <p:sldId id="314" r:id="rId7"/>
    <p:sldId id="283" r:id="rId8"/>
    <p:sldId id="315" r:id="rId9"/>
    <p:sldId id="263" r:id="rId10"/>
    <p:sldId id="318" r:id="rId11"/>
    <p:sldId id="338" r:id="rId12"/>
    <p:sldId id="316" r:id="rId13"/>
    <p:sldId id="322" r:id="rId14"/>
    <p:sldId id="268" r:id="rId15"/>
    <p:sldId id="323" r:id="rId16"/>
    <p:sldId id="324" r:id="rId17"/>
    <p:sldId id="331" r:id="rId18"/>
    <p:sldId id="325" r:id="rId19"/>
    <p:sldId id="332" r:id="rId20"/>
    <p:sldId id="326" r:id="rId21"/>
    <p:sldId id="333" r:id="rId22"/>
    <p:sldId id="327" r:id="rId23"/>
    <p:sldId id="335" r:id="rId24"/>
    <p:sldId id="336" r:id="rId25"/>
    <p:sldId id="337" r:id="rId26"/>
    <p:sldId id="334" r:id="rId27"/>
    <p:sldId id="319" r:id="rId28"/>
    <p:sldId id="260" r:id="rId29"/>
    <p:sldId id="330" r:id="rId30"/>
    <p:sldId id="353" r:id="rId31"/>
    <p:sldId id="320" r:id="rId32"/>
    <p:sldId id="344" r:id="rId33"/>
    <p:sldId id="328" r:id="rId34"/>
    <p:sldId id="317" r:id="rId35"/>
    <p:sldId id="261" r:id="rId36"/>
    <p:sldId id="339" r:id="rId37"/>
    <p:sldId id="347" r:id="rId38"/>
    <p:sldId id="350" r:id="rId39"/>
    <p:sldId id="329" r:id="rId40"/>
    <p:sldId id="308" r:id="rId41"/>
    <p:sldId id="352" r:id="rId42"/>
  </p:sldIdLst>
  <p:sldSz cx="9144000" cy="5143500" type="screen16x9"/>
  <p:notesSz cx="6858000" cy="9144000"/>
  <p:embeddedFontLst>
    <p:embeddedFont>
      <p:font typeface="Roboto" panose="020B0604020202020204" charset="0"/>
      <p:regular r:id="rId44"/>
      <p:bold r:id="rId45"/>
      <p:italic r:id="rId46"/>
      <p:boldItalic r:id="rId47"/>
    </p:embeddedFont>
    <p:embeddedFont>
      <p:font typeface="DM Serif Display" panose="020B0604020202020204" charset="0"/>
      <p:regular r:id="rId48"/>
      <p:italic r:id="rId49"/>
    </p:embeddedFont>
    <p:embeddedFont>
      <p:font typeface="Didact Gothic" panose="020B0604020202020204" charset="0"/>
      <p:regular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614DF8-E52C-4D07-860C-BBC92B49426A}">
  <a:tblStyle styleId="{5C614DF8-E52C-4D07-860C-BBC92B49426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6" d="100"/>
          <a:sy n="116" d="100"/>
        </p:scale>
        <p:origin x="51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95b86ccad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95b86ccad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8ffe7a1c6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a8ffe7a1c6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0209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8ffe7a1c6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a8ffe7a1c6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6489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6f1bce38b0_0_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6f1bce38b0_0_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5145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6f1bce38b0_0_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6f1bce38b0_0_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4229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6ed1d3ee59_0_100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6ed1d3ee59_0_100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6f1bce38b0_0_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6f1bce38b0_0_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6022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6f1bce38b0_0_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6f1bce38b0_0_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40622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6ed1d3ee59_0_100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6ed1d3ee59_0_100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10153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6f1bce38b0_0_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6f1bce38b0_0_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70078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6ed1d3ee59_0_100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6ed1d3ee59_0_100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9391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6f1ba423c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6f1ba423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6f1bce38b0_0_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6f1bce38b0_0_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41030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6ed1d3ee59_0_100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6ed1d3ee59_0_100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85171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6f1bce38b0_0_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6f1bce38b0_0_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83508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6ed1d3ee59_0_100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6ed1d3ee59_0_100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30949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6ed1d3ee59_0_100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6ed1d3ee59_0_100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76236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6ed1d3ee59_0_100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6ed1d3ee59_0_100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65072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6ed1d3ee59_0_100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6ed1d3ee59_0_100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80037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8ffe7a1c6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a8ffe7a1c6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60488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6ed1d3ee59_0_10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6ed1d3ee59_0_10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6ed1d3ee59_0_100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6ed1d3ee59_0_100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1877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6f1ba423c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6f1ba423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77489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6ed1d3ee59_0_100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6ed1d3ee59_0_100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6615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8ffe7a1c6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a8ffe7a1c6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13297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8ffe7a1c6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a8ffe7a1c6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29221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8ffe7a1c6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a8ffe7a1c6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4028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6ed1d3ee59_0_10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6ed1d3ee59_0_10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66853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6f1bce38b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6f1bce38b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6ed1d3ee59_0_10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6ed1d3ee59_0_10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96381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6f1bce38b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6f1bce38b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13186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6ed1d3ee59_0_10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6ed1d3ee59_0_10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78085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8ffe7a1c6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a8ffe7a1c6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7682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8ffe7a1c6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a8ffe7a1c6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6ed1d3ee59_0_100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6ed1d3ee59_0_10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22731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8ffe7a1c6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a8ffe7a1c6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6816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6ed1d3ee59_0_10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6ed1d3ee59_0_10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8ffe7a1c6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a8ffe7a1c6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8078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6f1bce38b0_0_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6f1bce38b0_0_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8ffe7a1c6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a8ffe7a1c6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4456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6ed1d3ee59_0_10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6ed1d3ee59_0_10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0" y="3622"/>
            <a:ext cx="9144001" cy="5136257"/>
          </a:xfrm>
          <a:prstGeom prst="rect">
            <a:avLst/>
          </a:prstGeom>
          <a:noFill/>
          <a:ln>
            <a:noFill/>
          </a:ln>
        </p:spPr>
      </p:pic>
      <p:sp>
        <p:nvSpPr>
          <p:cNvPr id="10" name="Google Shape;10;p2"/>
          <p:cNvSpPr txBox="1">
            <a:spLocks noGrp="1"/>
          </p:cNvSpPr>
          <p:nvPr>
            <p:ph type="ctrTitle"/>
          </p:nvPr>
        </p:nvSpPr>
        <p:spPr>
          <a:xfrm>
            <a:off x="1913100" y="1415503"/>
            <a:ext cx="5317800" cy="1962000"/>
          </a:xfrm>
          <a:prstGeom prst="rect">
            <a:avLst/>
          </a:prstGeom>
        </p:spPr>
        <p:txBody>
          <a:bodyPr spcFirstLastPara="1" wrap="square" lIns="91425" tIns="91425" rIns="91425" bIns="91425" anchor="b" anchorCtr="0">
            <a:noAutofit/>
          </a:bodyPr>
          <a:lstStyle>
            <a:lvl1pPr lvl="0" algn="ctr">
              <a:lnSpc>
                <a:spcPct val="85000"/>
              </a:lnSpc>
              <a:spcBef>
                <a:spcPts val="0"/>
              </a:spcBef>
              <a:spcAft>
                <a:spcPts val="0"/>
              </a:spcAft>
              <a:buSzPts val="5200"/>
              <a:buNone/>
              <a:defRPr sz="6500" b="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692725" y="3293444"/>
            <a:ext cx="5758200" cy="501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200" b="0">
                <a:solidFill>
                  <a:schemeClr val="accent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TITLE_ONLY_1_1_1_1_1_1">
    <p:spTree>
      <p:nvGrpSpPr>
        <p:cNvPr id="1" name="Shape 102"/>
        <p:cNvGrpSpPr/>
        <p:nvPr/>
      </p:nvGrpSpPr>
      <p:grpSpPr>
        <a:xfrm>
          <a:off x="0" y="0"/>
          <a:ext cx="0" cy="0"/>
          <a:chOff x="0" y="0"/>
          <a:chExt cx="0" cy="0"/>
        </a:xfrm>
      </p:grpSpPr>
      <p:pic>
        <p:nvPicPr>
          <p:cNvPr id="103" name="Google Shape;103;p18"/>
          <p:cNvPicPr preferRelativeResize="0"/>
          <p:nvPr/>
        </p:nvPicPr>
        <p:blipFill rotWithShape="1">
          <a:blip r:embed="rId2">
            <a:alphaModFix/>
          </a:blip>
          <a:srcRect t="59" b="59"/>
          <a:stretch/>
        </p:blipFill>
        <p:spPr>
          <a:xfrm>
            <a:off x="0" y="3622"/>
            <a:ext cx="9144001" cy="5136258"/>
          </a:xfrm>
          <a:prstGeom prst="rect">
            <a:avLst/>
          </a:prstGeom>
          <a:noFill/>
          <a:ln>
            <a:noFill/>
          </a:ln>
        </p:spPr>
      </p:pic>
      <p:sp>
        <p:nvSpPr>
          <p:cNvPr id="104" name="Google Shape;104;p18"/>
          <p:cNvSpPr txBox="1">
            <a:spLocks noGrp="1"/>
          </p:cNvSpPr>
          <p:nvPr>
            <p:ph type="title"/>
          </p:nvPr>
        </p:nvSpPr>
        <p:spPr>
          <a:xfrm>
            <a:off x="700800" y="491825"/>
            <a:ext cx="7742400" cy="656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b="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2">
  <p:cSld name="CUSTOM">
    <p:bg>
      <p:bgPr>
        <a:blipFill>
          <a:blip r:embed="rId2">
            <a:alphaModFix/>
          </a:blip>
          <a:stretch>
            <a:fillRect/>
          </a:stretch>
        </a:blipFill>
        <a:effectLst/>
      </p:bgPr>
    </p:bg>
    <p:spTree>
      <p:nvGrpSpPr>
        <p:cNvPr id="1" name="Shape 139"/>
        <p:cNvGrpSpPr/>
        <p:nvPr/>
      </p:nvGrpSpPr>
      <p:grpSpPr>
        <a:xfrm>
          <a:off x="0" y="0"/>
          <a:ext cx="0" cy="0"/>
          <a:chOff x="0" y="0"/>
          <a:chExt cx="0" cy="0"/>
        </a:xfrm>
      </p:grpSpPr>
      <p:pic>
        <p:nvPicPr>
          <p:cNvPr id="140" name="Google Shape;140;p23"/>
          <p:cNvPicPr preferRelativeResize="0"/>
          <p:nvPr/>
        </p:nvPicPr>
        <p:blipFill rotWithShape="1">
          <a:blip r:embed="rId3">
            <a:alphaModFix/>
          </a:blip>
          <a:srcRect t="59" b="59"/>
          <a:stretch/>
        </p:blipFill>
        <p:spPr>
          <a:xfrm>
            <a:off x="0" y="3622"/>
            <a:ext cx="9144001" cy="5136258"/>
          </a:xfrm>
          <a:prstGeom prst="rect">
            <a:avLst/>
          </a:prstGeom>
          <a:noFill/>
          <a:ln>
            <a:noFill/>
          </a:ln>
        </p:spPr>
      </p:pic>
      <p:sp>
        <p:nvSpPr>
          <p:cNvPr id="141" name="Google Shape;141;p23"/>
          <p:cNvSpPr txBox="1">
            <a:spLocks noGrp="1"/>
          </p:cNvSpPr>
          <p:nvPr>
            <p:ph type="title"/>
          </p:nvPr>
        </p:nvSpPr>
        <p:spPr>
          <a:xfrm>
            <a:off x="4849800" y="1657650"/>
            <a:ext cx="3593400" cy="662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2" name="Google Shape;142;p23"/>
          <p:cNvSpPr txBox="1">
            <a:spLocks noGrp="1"/>
          </p:cNvSpPr>
          <p:nvPr>
            <p:ph type="subTitle" idx="1"/>
          </p:nvPr>
        </p:nvSpPr>
        <p:spPr>
          <a:xfrm>
            <a:off x="4849800" y="2310750"/>
            <a:ext cx="3191400" cy="117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178"/>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179"/>
        <p:cNvGrpSpPr/>
        <p:nvPr/>
      </p:nvGrpSpPr>
      <p:grpSpPr>
        <a:xfrm>
          <a:off x="0" y="0"/>
          <a:ext cx="0" cy="0"/>
          <a:chOff x="0" y="0"/>
          <a:chExt cx="0" cy="0"/>
        </a:xfrm>
      </p:grpSpPr>
      <p:pic>
        <p:nvPicPr>
          <p:cNvPr id="180" name="Google Shape;180;p30"/>
          <p:cNvPicPr preferRelativeResize="0"/>
          <p:nvPr/>
        </p:nvPicPr>
        <p:blipFill rotWithShape="1">
          <a:blip r:embed="rId2">
            <a:alphaModFix/>
          </a:blip>
          <a:srcRect l="59" r="59"/>
          <a:stretch/>
        </p:blipFill>
        <p:spPr>
          <a:xfrm>
            <a:off x="0" y="572"/>
            <a:ext cx="9144001" cy="5142357"/>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CUSTOM_5_1_1">
    <p:spTree>
      <p:nvGrpSpPr>
        <p:cNvPr id="1" name="Shape 181"/>
        <p:cNvGrpSpPr/>
        <p:nvPr/>
      </p:nvGrpSpPr>
      <p:grpSpPr>
        <a:xfrm>
          <a:off x="0" y="0"/>
          <a:ext cx="0" cy="0"/>
          <a:chOff x="0" y="0"/>
          <a:chExt cx="0" cy="0"/>
        </a:xfrm>
      </p:grpSpPr>
      <p:pic>
        <p:nvPicPr>
          <p:cNvPr id="182" name="Google Shape;182;p31"/>
          <p:cNvPicPr preferRelativeResize="0"/>
          <p:nvPr/>
        </p:nvPicPr>
        <p:blipFill rotWithShape="1">
          <a:blip r:embed="rId2">
            <a:alphaModFix/>
          </a:blip>
          <a:srcRect/>
          <a:stretch/>
        </p:blipFill>
        <p:spPr>
          <a:xfrm>
            <a:off x="0" y="3622"/>
            <a:ext cx="9144001" cy="5136257"/>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3">
  <p:cSld name="CUSTOM_5_1_1_1">
    <p:spTree>
      <p:nvGrpSpPr>
        <p:cNvPr id="1" name="Shape 183"/>
        <p:cNvGrpSpPr/>
        <p:nvPr/>
      </p:nvGrpSpPr>
      <p:grpSpPr>
        <a:xfrm>
          <a:off x="0" y="0"/>
          <a:ext cx="0" cy="0"/>
          <a:chOff x="0" y="0"/>
          <a:chExt cx="0" cy="0"/>
        </a:xfrm>
      </p:grpSpPr>
      <p:pic>
        <p:nvPicPr>
          <p:cNvPr id="184" name="Google Shape;184;p32"/>
          <p:cNvPicPr preferRelativeResize="0"/>
          <p:nvPr/>
        </p:nvPicPr>
        <p:blipFill rotWithShape="1">
          <a:blip r:embed="rId2">
            <a:alphaModFix/>
          </a:blip>
          <a:srcRect t="59" b="59"/>
          <a:stretch/>
        </p:blipFill>
        <p:spPr>
          <a:xfrm>
            <a:off x="0" y="3622"/>
            <a:ext cx="9144001" cy="513625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pic>
        <p:nvPicPr>
          <p:cNvPr id="18" name="Google Shape;18;p4"/>
          <p:cNvPicPr preferRelativeResize="0"/>
          <p:nvPr/>
        </p:nvPicPr>
        <p:blipFill rotWithShape="1">
          <a:blip r:embed="rId2">
            <a:alphaModFix/>
          </a:blip>
          <a:srcRect/>
          <a:stretch/>
        </p:blipFill>
        <p:spPr>
          <a:xfrm>
            <a:off x="0" y="572"/>
            <a:ext cx="9144001" cy="5142357"/>
          </a:xfrm>
          <a:prstGeom prst="rect">
            <a:avLst/>
          </a:prstGeom>
          <a:noFill/>
          <a:ln>
            <a:noFill/>
          </a:ln>
        </p:spPr>
      </p:pic>
      <p:sp>
        <p:nvSpPr>
          <p:cNvPr id="19" name="Google Shape;19;p4"/>
          <p:cNvSpPr txBox="1">
            <a:spLocks noGrp="1"/>
          </p:cNvSpPr>
          <p:nvPr>
            <p:ph type="body" idx="1"/>
          </p:nvPr>
        </p:nvSpPr>
        <p:spPr>
          <a:xfrm>
            <a:off x="700800" y="1281725"/>
            <a:ext cx="6823800" cy="3284700"/>
          </a:xfrm>
          <a:prstGeom prst="rect">
            <a:avLst/>
          </a:prstGeom>
        </p:spPr>
        <p:txBody>
          <a:bodyPr spcFirstLastPara="1" wrap="square" lIns="91425" tIns="91425" rIns="91425" bIns="91425" anchor="t" anchorCtr="0">
            <a:noAutofit/>
          </a:bodyPr>
          <a:lstStyle>
            <a:lvl1pPr marL="457200" lvl="0" indent="-298450">
              <a:lnSpc>
                <a:spcPct val="100000"/>
              </a:lnSpc>
              <a:spcBef>
                <a:spcPts val="0"/>
              </a:spcBef>
              <a:spcAft>
                <a:spcPts val="0"/>
              </a:spcAft>
              <a:buSzPts val="1100"/>
              <a:buChar char="●"/>
              <a:defRPr sz="1150" b="0"/>
            </a:lvl1pPr>
            <a:lvl2pPr marL="914400" lvl="1" indent="-317500">
              <a:spcBef>
                <a:spcPts val="0"/>
              </a:spcBef>
              <a:spcAft>
                <a:spcPts val="0"/>
              </a:spcAft>
              <a:buSzPts val="1400"/>
              <a:buFont typeface="Muli"/>
              <a:buChar char="○"/>
              <a:defRPr/>
            </a:lvl2pPr>
            <a:lvl3pPr marL="1371600" lvl="2" indent="-317500">
              <a:spcBef>
                <a:spcPts val="1600"/>
              </a:spcBef>
              <a:spcAft>
                <a:spcPts val="0"/>
              </a:spcAft>
              <a:buSzPts val="1400"/>
              <a:buFont typeface="Muli"/>
              <a:buChar char="■"/>
              <a:defRPr/>
            </a:lvl3pPr>
            <a:lvl4pPr marL="1828800" lvl="3" indent="-317500">
              <a:spcBef>
                <a:spcPts val="1600"/>
              </a:spcBef>
              <a:spcAft>
                <a:spcPts val="0"/>
              </a:spcAft>
              <a:buSzPts val="1400"/>
              <a:buFont typeface="Muli"/>
              <a:buChar char="●"/>
              <a:defRPr/>
            </a:lvl4pPr>
            <a:lvl5pPr marL="2286000" lvl="4" indent="-317500">
              <a:spcBef>
                <a:spcPts val="1600"/>
              </a:spcBef>
              <a:spcAft>
                <a:spcPts val="0"/>
              </a:spcAft>
              <a:buSzPts val="1400"/>
              <a:buFont typeface="Muli"/>
              <a:buChar char="○"/>
              <a:defRPr/>
            </a:lvl5pPr>
            <a:lvl6pPr marL="2743200" lvl="5" indent="-317500">
              <a:spcBef>
                <a:spcPts val="1600"/>
              </a:spcBef>
              <a:spcAft>
                <a:spcPts val="0"/>
              </a:spcAft>
              <a:buSzPts val="1400"/>
              <a:buFont typeface="Muli"/>
              <a:buChar char="■"/>
              <a:defRPr/>
            </a:lvl6pPr>
            <a:lvl7pPr marL="3200400" lvl="6" indent="-317500">
              <a:spcBef>
                <a:spcPts val="1600"/>
              </a:spcBef>
              <a:spcAft>
                <a:spcPts val="0"/>
              </a:spcAft>
              <a:buSzPts val="1400"/>
              <a:buFont typeface="Muli"/>
              <a:buChar char="●"/>
              <a:defRPr/>
            </a:lvl7pPr>
            <a:lvl8pPr marL="3657600" lvl="7" indent="-317500">
              <a:spcBef>
                <a:spcPts val="1600"/>
              </a:spcBef>
              <a:spcAft>
                <a:spcPts val="0"/>
              </a:spcAft>
              <a:buSzPts val="1400"/>
              <a:buFont typeface="Muli"/>
              <a:buChar char="○"/>
              <a:defRPr/>
            </a:lvl8pPr>
            <a:lvl9pPr marL="4114800" lvl="8" indent="-317500">
              <a:spcBef>
                <a:spcPts val="1600"/>
              </a:spcBef>
              <a:spcAft>
                <a:spcPts val="1600"/>
              </a:spcAft>
              <a:buSzPts val="1400"/>
              <a:buFont typeface="Muli"/>
              <a:buChar char="■"/>
              <a:defRPr/>
            </a:lvl9pPr>
          </a:lstStyle>
          <a:p>
            <a:endParaRPr/>
          </a:p>
        </p:txBody>
      </p:sp>
      <p:sp>
        <p:nvSpPr>
          <p:cNvPr id="20" name="Google Shape;20;p4"/>
          <p:cNvSpPr txBox="1">
            <a:spLocks noGrp="1"/>
          </p:cNvSpPr>
          <p:nvPr>
            <p:ph type="title"/>
          </p:nvPr>
        </p:nvSpPr>
        <p:spPr>
          <a:xfrm>
            <a:off x="700800" y="491825"/>
            <a:ext cx="7742400" cy="6564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b="0"/>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1" name="Google Shape;21;p4"/>
          <p:cNvSpPr txBox="1"/>
          <p:nvPr/>
        </p:nvSpPr>
        <p:spPr>
          <a:xfrm>
            <a:off x="-295875" y="3054825"/>
            <a:ext cx="2159700" cy="5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pic>
        <p:nvPicPr>
          <p:cNvPr id="23" name="Google Shape;23;p5"/>
          <p:cNvPicPr preferRelativeResize="0"/>
          <p:nvPr/>
        </p:nvPicPr>
        <p:blipFill rotWithShape="1">
          <a:blip r:embed="rId2">
            <a:alphaModFix/>
          </a:blip>
          <a:srcRect/>
          <a:stretch/>
        </p:blipFill>
        <p:spPr>
          <a:xfrm>
            <a:off x="0" y="572"/>
            <a:ext cx="9144001" cy="5142357"/>
          </a:xfrm>
          <a:prstGeom prst="rect">
            <a:avLst/>
          </a:prstGeom>
          <a:noFill/>
          <a:ln>
            <a:noFill/>
          </a:ln>
        </p:spPr>
      </p:pic>
      <p:sp>
        <p:nvSpPr>
          <p:cNvPr id="24" name="Google Shape;24;p5"/>
          <p:cNvSpPr txBox="1">
            <a:spLocks noGrp="1"/>
          </p:cNvSpPr>
          <p:nvPr>
            <p:ph type="title"/>
          </p:nvPr>
        </p:nvSpPr>
        <p:spPr>
          <a:xfrm>
            <a:off x="1596700" y="3055622"/>
            <a:ext cx="2742600" cy="558900"/>
          </a:xfrm>
          <a:prstGeom prst="rect">
            <a:avLst/>
          </a:prstGeom>
        </p:spPr>
        <p:txBody>
          <a:bodyPr spcFirstLastPara="1" wrap="square" lIns="91425" tIns="91425" rIns="91425" bIns="91425" anchor="t" anchorCtr="0">
            <a:noAutofit/>
          </a:bodyPr>
          <a:lstStyle>
            <a:lvl1pPr lvl="0" algn="ctr">
              <a:spcBef>
                <a:spcPts val="0"/>
              </a:spcBef>
              <a:spcAft>
                <a:spcPts val="0"/>
              </a:spcAft>
              <a:buSzPts val="3300"/>
              <a:buNone/>
              <a:defRPr sz="2300" b="0">
                <a:solidFill>
                  <a:schemeClr val="accent2"/>
                </a:solidFill>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5"/>
          <p:cNvSpPr txBox="1">
            <a:spLocks noGrp="1"/>
          </p:cNvSpPr>
          <p:nvPr>
            <p:ph type="title" idx="2"/>
          </p:nvPr>
        </p:nvSpPr>
        <p:spPr>
          <a:xfrm>
            <a:off x="4804747" y="3055622"/>
            <a:ext cx="27426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2300" b="0">
                <a:solidFill>
                  <a:schemeClr val="accent2"/>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6" name="Google Shape;26;p5"/>
          <p:cNvSpPr txBox="1">
            <a:spLocks noGrp="1"/>
          </p:cNvSpPr>
          <p:nvPr>
            <p:ph type="subTitle" idx="1"/>
          </p:nvPr>
        </p:nvSpPr>
        <p:spPr>
          <a:xfrm>
            <a:off x="4923247" y="3543247"/>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7" name="Google Shape;27;p5"/>
          <p:cNvSpPr txBox="1">
            <a:spLocks noGrp="1"/>
          </p:cNvSpPr>
          <p:nvPr>
            <p:ph type="subTitle" idx="3"/>
          </p:nvPr>
        </p:nvSpPr>
        <p:spPr>
          <a:xfrm>
            <a:off x="1715375" y="3543247"/>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160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5"/>
          <p:cNvSpPr txBox="1">
            <a:spLocks noGrp="1"/>
          </p:cNvSpPr>
          <p:nvPr>
            <p:ph type="title" idx="4"/>
          </p:nvPr>
        </p:nvSpPr>
        <p:spPr>
          <a:xfrm>
            <a:off x="700800" y="491825"/>
            <a:ext cx="7742400" cy="656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b="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pic>
        <p:nvPicPr>
          <p:cNvPr id="33" name="Google Shape;33;p7"/>
          <p:cNvPicPr preferRelativeResize="0"/>
          <p:nvPr/>
        </p:nvPicPr>
        <p:blipFill rotWithShape="1">
          <a:blip r:embed="rId2">
            <a:alphaModFix/>
          </a:blip>
          <a:srcRect/>
          <a:stretch/>
        </p:blipFill>
        <p:spPr>
          <a:xfrm flipH="1">
            <a:off x="0" y="572"/>
            <a:ext cx="9144001" cy="5142357"/>
          </a:xfrm>
          <a:prstGeom prst="rect">
            <a:avLst/>
          </a:prstGeom>
          <a:noFill/>
          <a:ln>
            <a:noFill/>
          </a:ln>
        </p:spPr>
      </p:pic>
      <p:sp>
        <p:nvSpPr>
          <p:cNvPr id="34" name="Google Shape;34;p7"/>
          <p:cNvSpPr txBox="1">
            <a:spLocks noGrp="1"/>
          </p:cNvSpPr>
          <p:nvPr>
            <p:ph type="title"/>
          </p:nvPr>
        </p:nvSpPr>
        <p:spPr>
          <a:xfrm>
            <a:off x="5044200" y="1165900"/>
            <a:ext cx="2934300" cy="650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5" name="Google Shape;35;p7"/>
          <p:cNvSpPr txBox="1">
            <a:spLocks noGrp="1"/>
          </p:cNvSpPr>
          <p:nvPr>
            <p:ph type="body" idx="1"/>
          </p:nvPr>
        </p:nvSpPr>
        <p:spPr>
          <a:xfrm>
            <a:off x="5044200" y="1815900"/>
            <a:ext cx="2934300" cy="2149500"/>
          </a:xfrm>
          <a:prstGeom prst="rect">
            <a:avLst/>
          </a:prstGeom>
        </p:spPr>
        <p:txBody>
          <a:bodyPr spcFirstLastPara="1" wrap="square" lIns="91425" tIns="91425" rIns="91425" bIns="91425" anchor="t" anchorCtr="0">
            <a:noAutofit/>
          </a:bodyPr>
          <a:lstStyle>
            <a:lvl1pPr marL="457200" lvl="0" indent="-330200" algn="ctr">
              <a:lnSpc>
                <a:spcPct val="100000"/>
              </a:lnSpc>
              <a:spcBef>
                <a:spcPts val="0"/>
              </a:spcBef>
              <a:spcAft>
                <a:spcPts val="0"/>
              </a:spcAft>
              <a:buSzPts val="1600"/>
              <a:buChar char="●"/>
              <a:defRPr b="0"/>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pic>
        <p:nvPicPr>
          <p:cNvPr id="40" name="Google Shape;40;p9"/>
          <p:cNvPicPr preferRelativeResize="0"/>
          <p:nvPr/>
        </p:nvPicPr>
        <p:blipFill rotWithShape="1">
          <a:blip r:embed="rId2">
            <a:alphaModFix/>
          </a:blip>
          <a:srcRect l="89" r="99"/>
          <a:stretch/>
        </p:blipFill>
        <p:spPr>
          <a:xfrm>
            <a:off x="0" y="572"/>
            <a:ext cx="9144000" cy="5142357"/>
          </a:xfrm>
          <a:prstGeom prst="rect">
            <a:avLst/>
          </a:prstGeom>
          <a:noFill/>
          <a:ln>
            <a:noFill/>
          </a:ln>
        </p:spPr>
      </p:pic>
      <p:sp>
        <p:nvSpPr>
          <p:cNvPr id="41" name="Google Shape;41;p9"/>
          <p:cNvSpPr txBox="1">
            <a:spLocks noGrp="1"/>
          </p:cNvSpPr>
          <p:nvPr>
            <p:ph type="title"/>
          </p:nvPr>
        </p:nvSpPr>
        <p:spPr>
          <a:xfrm>
            <a:off x="700800" y="1102150"/>
            <a:ext cx="3871200" cy="772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45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2" name="Google Shape;42;p9"/>
          <p:cNvSpPr txBox="1">
            <a:spLocks noGrp="1"/>
          </p:cNvSpPr>
          <p:nvPr>
            <p:ph type="subTitle" idx="1"/>
          </p:nvPr>
        </p:nvSpPr>
        <p:spPr>
          <a:xfrm>
            <a:off x="700800" y="1874425"/>
            <a:ext cx="3871200" cy="149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TITLE_AND_TWO_COLUMNS_1_1_1">
    <p:spTree>
      <p:nvGrpSpPr>
        <p:cNvPr id="1" name="Shape 57"/>
        <p:cNvGrpSpPr/>
        <p:nvPr/>
      </p:nvGrpSpPr>
      <p:grpSpPr>
        <a:xfrm>
          <a:off x="0" y="0"/>
          <a:ext cx="0" cy="0"/>
          <a:chOff x="0" y="0"/>
          <a:chExt cx="0" cy="0"/>
        </a:xfrm>
      </p:grpSpPr>
      <p:pic>
        <p:nvPicPr>
          <p:cNvPr id="58" name="Google Shape;58;p13"/>
          <p:cNvPicPr preferRelativeResize="0"/>
          <p:nvPr/>
        </p:nvPicPr>
        <p:blipFill rotWithShape="1">
          <a:blip r:embed="rId2">
            <a:alphaModFix/>
          </a:blip>
          <a:srcRect t="59" b="59"/>
          <a:stretch/>
        </p:blipFill>
        <p:spPr>
          <a:xfrm>
            <a:off x="0" y="3622"/>
            <a:ext cx="9144001" cy="5136258"/>
          </a:xfrm>
          <a:prstGeom prst="rect">
            <a:avLst/>
          </a:prstGeom>
          <a:noFill/>
          <a:ln>
            <a:noFill/>
          </a:ln>
        </p:spPr>
      </p:pic>
      <p:sp>
        <p:nvSpPr>
          <p:cNvPr id="59" name="Google Shape;59;p13"/>
          <p:cNvSpPr txBox="1">
            <a:spLocks noGrp="1"/>
          </p:cNvSpPr>
          <p:nvPr>
            <p:ph type="subTitle" idx="1"/>
          </p:nvPr>
        </p:nvSpPr>
        <p:spPr>
          <a:xfrm>
            <a:off x="2383644" y="4173906"/>
            <a:ext cx="1927500" cy="35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0" name="Google Shape;60;p13"/>
          <p:cNvSpPr txBox="1">
            <a:spLocks noGrp="1"/>
          </p:cNvSpPr>
          <p:nvPr>
            <p:ph type="subTitle" idx="2"/>
          </p:nvPr>
        </p:nvSpPr>
        <p:spPr>
          <a:xfrm>
            <a:off x="4832882" y="4173906"/>
            <a:ext cx="1927500" cy="35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1" name="Google Shape;61;p13"/>
          <p:cNvSpPr txBox="1">
            <a:spLocks noGrp="1"/>
          </p:cNvSpPr>
          <p:nvPr>
            <p:ph type="title" hasCustomPrompt="1"/>
          </p:nvPr>
        </p:nvSpPr>
        <p:spPr>
          <a:xfrm>
            <a:off x="2515724" y="1644457"/>
            <a:ext cx="1663200" cy="67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400"/>
              <a:buNone/>
              <a:defRPr sz="4000" b="0">
                <a:solidFill>
                  <a:schemeClr val="accen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2" name="Google Shape;62;p13"/>
          <p:cNvSpPr txBox="1">
            <a:spLocks noGrp="1"/>
          </p:cNvSpPr>
          <p:nvPr>
            <p:ph type="title" idx="3" hasCustomPrompt="1"/>
          </p:nvPr>
        </p:nvSpPr>
        <p:spPr>
          <a:xfrm>
            <a:off x="4964959" y="1644457"/>
            <a:ext cx="1663200" cy="67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400"/>
              <a:buNone/>
              <a:defRPr sz="4000" b="0">
                <a:solidFill>
                  <a:schemeClr val="accen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3" name="Google Shape;63;p13"/>
          <p:cNvSpPr txBox="1">
            <a:spLocks noGrp="1"/>
          </p:cNvSpPr>
          <p:nvPr>
            <p:ph type="title" idx="4" hasCustomPrompt="1"/>
          </p:nvPr>
        </p:nvSpPr>
        <p:spPr>
          <a:xfrm>
            <a:off x="2515724" y="3305385"/>
            <a:ext cx="1663200" cy="64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400"/>
              <a:buNone/>
              <a:defRPr sz="4000" b="0">
                <a:solidFill>
                  <a:schemeClr val="accen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4" name="Google Shape;64;p13"/>
          <p:cNvSpPr txBox="1">
            <a:spLocks noGrp="1"/>
          </p:cNvSpPr>
          <p:nvPr>
            <p:ph type="title" idx="5" hasCustomPrompt="1"/>
          </p:nvPr>
        </p:nvSpPr>
        <p:spPr>
          <a:xfrm>
            <a:off x="4964959" y="3305392"/>
            <a:ext cx="1663200" cy="64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400"/>
              <a:buNone/>
              <a:defRPr sz="4000" b="0">
                <a:solidFill>
                  <a:schemeClr val="accen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5" name="Google Shape;65;p13"/>
          <p:cNvSpPr txBox="1">
            <a:spLocks noGrp="1"/>
          </p:cNvSpPr>
          <p:nvPr>
            <p:ph type="subTitle" idx="6"/>
          </p:nvPr>
        </p:nvSpPr>
        <p:spPr>
          <a:xfrm>
            <a:off x="2290463" y="2198356"/>
            <a:ext cx="2113800" cy="36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2pPr>
            <a:lvl3pPr lvl="2"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3pPr>
            <a:lvl4pPr lvl="3"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4pPr>
            <a:lvl5pPr lvl="4"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5pPr>
            <a:lvl6pPr lvl="5"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6pPr>
            <a:lvl7pPr lvl="6"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7pPr>
            <a:lvl8pPr lvl="7"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8pPr>
            <a:lvl9pPr lvl="8"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9pPr>
          </a:lstStyle>
          <a:p>
            <a:endParaRPr/>
          </a:p>
        </p:txBody>
      </p:sp>
      <p:sp>
        <p:nvSpPr>
          <p:cNvPr id="66" name="Google Shape;66;p13"/>
          <p:cNvSpPr txBox="1">
            <a:spLocks noGrp="1"/>
          </p:cNvSpPr>
          <p:nvPr>
            <p:ph type="subTitle" idx="7"/>
          </p:nvPr>
        </p:nvSpPr>
        <p:spPr>
          <a:xfrm>
            <a:off x="4739738" y="2198381"/>
            <a:ext cx="2113800" cy="36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2pPr>
            <a:lvl3pPr lvl="2"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3pPr>
            <a:lvl4pPr lvl="3"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4pPr>
            <a:lvl5pPr lvl="4"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5pPr>
            <a:lvl6pPr lvl="5"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6pPr>
            <a:lvl7pPr lvl="6"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7pPr>
            <a:lvl8pPr lvl="7"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8pPr>
            <a:lvl9pPr lvl="8"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9pPr>
          </a:lstStyle>
          <a:p>
            <a:endParaRPr/>
          </a:p>
        </p:txBody>
      </p:sp>
      <p:sp>
        <p:nvSpPr>
          <p:cNvPr id="67" name="Google Shape;67;p13"/>
          <p:cNvSpPr txBox="1">
            <a:spLocks noGrp="1"/>
          </p:cNvSpPr>
          <p:nvPr>
            <p:ph type="subTitle" idx="8"/>
          </p:nvPr>
        </p:nvSpPr>
        <p:spPr>
          <a:xfrm>
            <a:off x="4739738" y="3824856"/>
            <a:ext cx="2113800" cy="36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2pPr>
            <a:lvl3pPr lvl="2"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3pPr>
            <a:lvl4pPr lvl="3"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4pPr>
            <a:lvl5pPr lvl="4"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5pPr>
            <a:lvl6pPr lvl="5"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6pPr>
            <a:lvl7pPr lvl="6"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7pPr>
            <a:lvl8pPr lvl="7"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8pPr>
            <a:lvl9pPr lvl="8"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9pPr>
          </a:lstStyle>
          <a:p>
            <a:endParaRPr/>
          </a:p>
        </p:txBody>
      </p:sp>
      <p:sp>
        <p:nvSpPr>
          <p:cNvPr id="68" name="Google Shape;68;p13"/>
          <p:cNvSpPr txBox="1">
            <a:spLocks noGrp="1"/>
          </p:cNvSpPr>
          <p:nvPr>
            <p:ph type="subTitle" idx="9"/>
          </p:nvPr>
        </p:nvSpPr>
        <p:spPr>
          <a:xfrm>
            <a:off x="2383644" y="2545026"/>
            <a:ext cx="1927500" cy="35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9" name="Google Shape;69;p13"/>
          <p:cNvSpPr txBox="1">
            <a:spLocks noGrp="1"/>
          </p:cNvSpPr>
          <p:nvPr>
            <p:ph type="subTitle" idx="13"/>
          </p:nvPr>
        </p:nvSpPr>
        <p:spPr>
          <a:xfrm>
            <a:off x="4832882" y="2543281"/>
            <a:ext cx="1927500" cy="35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0" name="Google Shape;70;p13"/>
          <p:cNvSpPr txBox="1">
            <a:spLocks noGrp="1"/>
          </p:cNvSpPr>
          <p:nvPr>
            <p:ph type="subTitle" idx="14"/>
          </p:nvPr>
        </p:nvSpPr>
        <p:spPr>
          <a:xfrm>
            <a:off x="2290463" y="3824855"/>
            <a:ext cx="2113800" cy="36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2pPr>
            <a:lvl3pPr lvl="2"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3pPr>
            <a:lvl4pPr lvl="3"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4pPr>
            <a:lvl5pPr lvl="4"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5pPr>
            <a:lvl6pPr lvl="5"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6pPr>
            <a:lvl7pPr lvl="6"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7pPr>
            <a:lvl8pPr lvl="7"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8pPr>
            <a:lvl9pPr lvl="8" algn="ctr" rtl="0">
              <a:lnSpc>
                <a:spcPct val="100000"/>
              </a:lnSpc>
              <a:spcBef>
                <a:spcPts val="0"/>
              </a:spcBef>
              <a:spcAft>
                <a:spcPts val="0"/>
              </a:spcAft>
              <a:buNone/>
              <a:defRPr sz="2300" b="0">
                <a:solidFill>
                  <a:schemeClr val="dk1"/>
                </a:solidFill>
                <a:latin typeface="DM Serif Display"/>
                <a:ea typeface="DM Serif Display"/>
                <a:cs typeface="DM Serif Display"/>
                <a:sym typeface="DM Serif Display"/>
              </a:defRPr>
            </a:lvl9pPr>
          </a:lstStyle>
          <a:p>
            <a:endParaRPr/>
          </a:p>
        </p:txBody>
      </p:sp>
      <p:sp>
        <p:nvSpPr>
          <p:cNvPr id="71" name="Google Shape;71;p13"/>
          <p:cNvSpPr txBox="1">
            <a:spLocks noGrp="1"/>
          </p:cNvSpPr>
          <p:nvPr>
            <p:ph type="title" idx="15"/>
          </p:nvPr>
        </p:nvSpPr>
        <p:spPr>
          <a:xfrm>
            <a:off x="700800" y="491825"/>
            <a:ext cx="7742400" cy="656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b="0"/>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CUSTOM_4">
    <p:spTree>
      <p:nvGrpSpPr>
        <p:cNvPr id="1" name="Shape 72"/>
        <p:cNvGrpSpPr/>
        <p:nvPr/>
      </p:nvGrpSpPr>
      <p:grpSpPr>
        <a:xfrm>
          <a:off x="0" y="0"/>
          <a:ext cx="0" cy="0"/>
          <a:chOff x="0" y="0"/>
          <a:chExt cx="0" cy="0"/>
        </a:xfrm>
      </p:grpSpPr>
      <p:pic>
        <p:nvPicPr>
          <p:cNvPr id="73" name="Google Shape;73;p14"/>
          <p:cNvPicPr preferRelativeResize="0"/>
          <p:nvPr/>
        </p:nvPicPr>
        <p:blipFill rotWithShape="1">
          <a:blip r:embed="rId2">
            <a:alphaModFix/>
          </a:blip>
          <a:srcRect/>
          <a:stretch/>
        </p:blipFill>
        <p:spPr>
          <a:xfrm flipH="1">
            <a:off x="0" y="3622"/>
            <a:ext cx="9144001" cy="5136257"/>
          </a:xfrm>
          <a:prstGeom prst="rect">
            <a:avLst/>
          </a:prstGeom>
          <a:noFill/>
          <a:ln>
            <a:noFill/>
          </a:ln>
        </p:spPr>
      </p:pic>
      <p:sp>
        <p:nvSpPr>
          <p:cNvPr id="74" name="Google Shape;74;p14"/>
          <p:cNvSpPr txBox="1">
            <a:spLocks noGrp="1"/>
          </p:cNvSpPr>
          <p:nvPr>
            <p:ph type="title"/>
          </p:nvPr>
        </p:nvSpPr>
        <p:spPr>
          <a:xfrm>
            <a:off x="2786650" y="2570794"/>
            <a:ext cx="3570600" cy="1007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3300"/>
              <a:buNone/>
              <a:defRPr sz="5000" b="0"/>
            </a:lvl1pPr>
            <a:lvl2pPr lvl="1" rtl="0">
              <a:spcBef>
                <a:spcPts val="0"/>
              </a:spcBef>
              <a:spcAft>
                <a:spcPts val="0"/>
              </a:spcAft>
              <a:buClr>
                <a:schemeClr val="accent1"/>
              </a:buClr>
              <a:buSzPts val="3200"/>
              <a:buNone/>
              <a:defRPr>
                <a:solidFill>
                  <a:schemeClr val="accent1"/>
                </a:solidFill>
              </a:defRPr>
            </a:lvl2pPr>
            <a:lvl3pPr lvl="2" rtl="0">
              <a:spcBef>
                <a:spcPts val="0"/>
              </a:spcBef>
              <a:spcAft>
                <a:spcPts val="0"/>
              </a:spcAft>
              <a:buClr>
                <a:schemeClr val="accent1"/>
              </a:buClr>
              <a:buSzPts val="3200"/>
              <a:buNone/>
              <a:defRPr>
                <a:solidFill>
                  <a:schemeClr val="accent1"/>
                </a:solidFill>
              </a:defRPr>
            </a:lvl3pPr>
            <a:lvl4pPr lvl="3" rtl="0">
              <a:spcBef>
                <a:spcPts val="0"/>
              </a:spcBef>
              <a:spcAft>
                <a:spcPts val="0"/>
              </a:spcAft>
              <a:buClr>
                <a:schemeClr val="accent1"/>
              </a:buClr>
              <a:buSzPts val="3200"/>
              <a:buNone/>
              <a:defRPr>
                <a:solidFill>
                  <a:schemeClr val="accent1"/>
                </a:solidFill>
              </a:defRPr>
            </a:lvl4pPr>
            <a:lvl5pPr lvl="4" rtl="0">
              <a:spcBef>
                <a:spcPts val="0"/>
              </a:spcBef>
              <a:spcAft>
                <a:spcPts val="0"/>
              </a:spcAft>
              <a:buClr>
                <a:schemeClr val="accent1"/>
              </a:buClr>
              <a:buSzPts val="3200"/>
              <a:buNone/>
              <a:defRPr>
                <a:solidFill>
                  <a:schemeClr val="accent1"/>
                </a:solidFill>
              </a:defRPr>
            </a:lvl5pPr>
            <a:lvl6pPr lvl="5" rtl="0">
              <a:spcBef>
                <a:spcPts val="0"/>
              </a:spcBef>
              <a:spcAft>
                <a:spcPts val="0"/>
              </a:spcAft>
              <a:buClr>
                <a:schemeClr val="accent1"/>
              </a:buClr>
              <a:buSzPts val="3200"/>
              <a:buNone/>
              <a:defRPr>
                <a:solidFill>
                  <a:schemeClr val="accent1"/>
                </a:solidFill>
              </a:defRPr>
            </a:lvl6pPr>
            <a:lvl7pPr lvl="6" rtl="0">
              <a:spcBef>
                <a:spcPts val="0"/>
              </a:spcBef>
              <a:spcAft>
                <a:spcPts val="0"/>
              </a:spcAft>
              <a:buClr>
                <a:schemeClr val="accent1"/>
              </a:buClr>
              <a:buSzPts val="3200"/>
              <a:buNone/>
              <a:defRPr>
                <a:solidFill>
                  <a:schemeClr val="accent1"/>
                </a:solidFill>
              </a:defRPr>
            </a:lvl7pPr>
            <a:lvl8pPr lvl="7" rtl="0">
              <a:spcBef>
                <a:spcPts val="0"/>
              </a:spcBef>
              <a:spcAft>
                <a:spcPts val="0"/>
              </a:spcAft>
              <a:buClr>
                <a:schemeClr val="accent1"/>
              </a:buClr>
              <a:buSzPts val="3200"/>
              <a:buNone/>
              <a:defRPr>
                <a:solidFill>
                  <a:schemeClr val="accent1"/>
                </a:solidFill>
              </a:defRPr>
            </a:lvl8pPr>
            <a:lvl9pPr lvl="8" rtl="0">
              <a:spcBef>
                <a:spcPts val="0"/>
              </a:spcBef>
              <a:spcAft>
                <a:spcPts val="0"/>
              </a:spcAft>
              <a:buClr>
                <a:schemeClr val="accent1"/>
              </a:buClr>
              <a:buSzPts val="3200"/>
              <a:buNone/>
              <a:defRPr>
                <a:solidFill>
                  <a:schemeClr val="accent1"/>
                </a:solidFill>
              </a:defRPr>
            </a:lvl9pPr>
          </a:lstStyle>
          <a:p>
            <a:endParaRPr/>
          </a:p>
        </p:txBody>
      </p:sp>
      <p:sp>
        <p:nvSpPr>
          <p:cNvPr id="75" name="Google Shape;75;p14"/>
          <p:cNvSpPr txBox="1">
            <a:spLocks noGrp="1"/>
          </p:cNvSpPr>
          <p:nvPr>
            <p:ph type="title" idx="2" hasCustomPrompt="1"/>
          </p:nvPr>
        </p:nvSpPr>
        <p:spPr>
          <a:xfrm>
            <a:off x="3797100" y="1317190"/>
            <a:ext cx="1549800" cy="164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400"/>
              <a:buNone/>
              <a:defRPr sz="10000" b="0">
                <a:solidFill>
                  <a:schemeClr val="accen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6" name="Google Shape;76;p14"/>
          <p:cNvSpPr txBox="1">
            <a:spLocks noGrp="1"/>
          </p:cNvSpPr>
          <p:nvPr>
            <p:ph type="subTitle" idx="1"/>
          </p:nvPr>
        </p:nvSpPr>
        <p:spPr>
          <a:xfrm>
            <a:off x="2709225" y="3423109"/>
            <a:ext cx="3725700" cy="4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b="0"/>
            </a:lvl1pPr>
            <a:lvl2pPr lvl="1" algn="ctr" rtl="0">
              <a:lnSpc>
                <a:spcPct val="100000"/>
              </a:lnSpc>
              <a:spcBef>
                <a:spcPts val="0"/>
              </a:spcBef>
              <a:spcAft>
                <a:spcPts val="0"/>
              </a:spcAft>
              <a:buNone/>
              <a:defRPr sz="1400" b="0"/>
            </a:lvl2pPr>
            <a:lvl3pPr lvl="2" algn="ctr" rtl="0">
              <a:lnSpc>
                <a:spcPct val="100000"/>
              </a:lnSpc>
              <a:spcBef>
                <a:spcPts val="0"/>
              </a:spcBef>
              <a:spcAft>
                <a:spcPts val="0"/>
              </a:spcAft>
              <a:buNone/>
              <a:defRPr sz="1400" b="0"/>
            </a:lvl3pPr>
            <a:lvl4pPr lvl="3" algn="ctr" rtl="0">
              <a:lnSpc>
                <a:spcPct val="100000"/>
              </a:lnSpc>
              <a:spcBef>
                <a:spcPts val="0"/>
              </a:spcBef>
              <a:spcAft>
                <a:spcPts val="0"/>
              </a:spcAft>
              <a:buNone/>
              <a:defRPr sz="1400" b="0"/>
            </a:lvl4pPr>
            <a:lvl5pPr lvl="4" algn="ctr" rtl="0">
              <a:lnSpc>
                <a:spcPct val="100000"/>
              </a:lnSpc>
              <a:spcBef>
                <a:spcPts val="0"/>
              </a:spcBef>
              <a:spcAft>
                <a:spcPts val="0"/>
              </a:spcAft>
              <a:buNone/>
              <a:defRPr sz="1400" b="0"/>
            </a:lvl5pPr>
            <a:lvl6pPr lvl="5" algn="ctr" rtl="0">
              <a:lnSpc>
                <a:spcPct val="100000"/>
              </a:lnSpc>
              <a:spcBef>
                <a:spcPts val="0"/>
              </a:spcBef>
              <a:spcAft>
                <a:spcPts val="0"/>
              </a:spcAft>
              <a:buNone/>
              <a:defRPr sz="1400" b="0"/>
            </a:lvl6pPr>
            <a:lvl7pPr lvl="6" algn="ctr" rtl="0">
              <a:lnSpc>
                <a:spcPct val="100000"/>
              </a:lnSpc>
              <a:spcBef>
                <a:spcPts val="0"/>
              </a:spcBef>
              <a:spcAft>
                <a:spcPts val="0"/>
              </a:spcAft>
              <a:buNone/>
              <a:defRPr sz="1400" b="0"/>
            </a:lvl7pPr>
            <a:lvl8pPr lvl="7" algn="ctr" rtl="0">
              <a:lnSpc>
                <a:spcPct val="100000"/>
              </a:lnSpc>
              <a:spcBef>
                <a:spcPts val="0"/>
              </a:spcBef>
              <a:spcAft>
                <a:spcPts val="0"/>
              </a:spcAft>
              <a:buNone/>
              <a:defRPr sz="1400" b="0"/>
            </a:lvl8pPr>
            <a:lvl9pPr lvl="8" algn="ctr" rtl="0">
              <a:lnSpc>
                <a:spcPct val="100000"/>
              </a:lnSpc>
              <a:spcBef>
                <a:spcPts val="0"/>
              </a:spcBef>
              <a:spcAft>
                <a:spcPts val="0"/>
              </a:spcAft>
              <a:buNone/>
              <a:defRPr sz="1400" b="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TITLE_ONLY_1_1_1_1_1">
    <p:spTree>
      <p:nvGrpSpPr>
        <p:cNvPr id="1" name="Shape 99"/>
        <p:cNvGrpSpPr/>
        <p:nvPr/>
      </p:nvGrpSpPr>
      <p:grpSpPr>
        <a:xfrm>
          <a:off x="0" y="0"/>
          <a:ext cx="0" cy="0"/>
          <a:chOff x="0" y="0"/>
          <a:chExt cx="0" cy="0"/>
        </a:xfrm>
      </p:grpSpPr>
      <p:pic>
        <p:nvPicPr>
          <p:cNvPr id="100" name="Google Shape;100;p17"/>
          <p:cNvPicPr preferRelativeResize="0"/>
          <p:nvPr/>
        </p:nvPicPr>
        <p:blipFill rotWithShape="1">
          <a:blip r:embed="rId2">
            <a:alphaModFix/>
          </a:blip>
          <a:srcRect l="29" r="39"/>
          <a:stretch/>
        </p:blipFill>
        <p:spPr>
          <a:xfrm>
            <a:off x="0" y="3622"/>
            <a:ext cx="9144000" cy="5136257"/>
          </a:xfrm>
          <a:prstGeom prst="rect">
            <a:avLst/>
          </a:prstGeom>
          <a:noFill/>
          <a:ln>
            <a:noFill/>
          </a:ln>
        </p:spPr>
      </p:pic>
      <p:sp>
        <p:nvSpPr>
          <p:cNvPr id="101" name="Google Shape;101;p17"/>
          <p:cNvSpPr txBox="1">
            <a:spLocks noGrp="1"/>
          </p:cNvSpPr>
          <p:nvPr>
            <p:ph type="title"/>
          </p:nvPr>
        </p:nvSpPr>
        <p:spPr>
          <a:xfrm>
            <a:off x="700800" y="491825"/>
            <a:ext cx="7742400" cy="656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b="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300"/>
              <a:buFont typeface="DM Serif Display"/>
              <a:buNone/>
              <a:defRPr sz="3300" b="1">
                <a:solidFill>
                  <a:schemeClr val="dk1"/>
                </a:solidFill>
                <a:latin typeface="DM Serif Display"/>
                <a:ea typeface="DM Serif Display"/>
                <a:cs typeface="DM Serif Display"/>
                <a:sym typeface="DM Serif Display"/>
              </a:defRPr>
            </a:lvl1pPr>
            <a:lvl2pPr lvl="1">
              <a:spcBef>
                <a:spcPts val="0"/>
              </a:spcBef>
              <a:spcAft>
                <a:spcPts val="0"/>
              </a:spcAft>
              <a:buClr>
                <a:schemeClr val="dk1"/>
              </a:buClr>
              <a:buSzPts val="3200"/>
              <a:buFont typeface="DM Serif Display"/>
              <a:buNone/>
              <a:defRPr sz="3200">
                <a:solidFill>
                  <a:schemeClr val="dk1"/>
                </a:solidFill>
                <a:latin typeface="DM Serif Display"/>
                <a:ea typeface="DM Serif Display"/>
                <a:cs typeface="DM Serif Display"/>
                <a:sym typeface="DM Serif Display"/>
              </a:defRPr>
            </a:lvl2pPr>
            <a:lvl3pPr lvl="2">
              <a:spcBef>
                <a:spcPts val="0"/>
              </a:spcBef>
              <a:spcAft>
                <a:spcPts val="0"/>
              </a:spcAft>
              <a:buClr>
                <a:schemeClr val="dk1"/>
              </a:buClr>
              <a:buSzPts val="3200"/>
              <a:buFont typeface="DM Serif Display"/>
              <a:buNone/>
              <a:defRPr sz="3200">
                <a:solidFill>
                  <a:schemeClr val="dk1"/>
                </a:solidFill>
                <a:latin typeface="DM Serif Display"/>
                <a:ea typeface="DM Serif Display"/>
                <a:cs typeface="DM Serif Display"/>
                <a:sym typeface="DM Serif Display"/>
              </a:defRPr>
            </a:lvl3pPr>
            <a:lvl4pPr lvl="3">
              <a:spcBef>
                <a:spcPts val="0"/>
              </a:spcBef>
              <a:spcAft>
                <a:spcPts val="0"/>
              </a:spcAft>
              <a:buClr>
                <a:schemeClr val="dk1"/>
              </a:buClr>
              <a:buSzPts val="3200"/>
              <a:buFont typeface="DM Serif Display"/>
              <a:buNone/>
              <a:defRPr sz="3200">
                <a:solidFill>
                  <a:schemeClr val="dk1"/>
                </a:solidFill>
                <a:latin typeface="DM Serif Display"/>
                <a:ea typeface="DM Serif Display"/>
                <a:cs typeface="DM Serif Display"/>
                <a:sym typeface="DM Serif Display"/>
              </a:defRPr>
            </a:lvl4pPr>
            <a:lvl5pPr lvl="4">
              <a:spcBef>
                <a:spcPts val="0"/>
              </a:spcBef>
              <a:spcAft>
                <a:spcPts val="0"/>
              </a:spcAft>
              <a:buClr>
                <a:schemeClr val="dk1"/>
              </a:buClr>
              <a:buSzPts val="3200"/>
              <a:buFont typeface="DM Serif Display"/>
              <a:buNone/>
              <a:defRPr sz="3200">
                <a:solidFill>
                  <a:schemeClr val="dk1"/>
                </a:solidFill>
                <a:latin typeface="DM Serif Display"/>
                <a:ea typeface="DM Serif Display"/>
                <a:cs typeface="DM Serif Display"/>
                <a:sym typeface="DM Serif Display"/>
              </a:defRPr>
            </a:lvl5pPr>
            <a:lvl6pPr lvl="5">
              <a:spcBef>
                <a:spcPts val="0"/>
              </a:spcBef>
              <a:spcAft>
                <a:spcPts val="0"/>
              </a:spcAft>
              <a:buClr>
                <a:schemeClr val="dk1"/>
              </a:buClr>
              <a:buSzPts val="3200"/>
              <a:buFont typeface="DM Serif Display"/>
              <a:buNone/>
              <a:defRPr sz="3200">
                <a:solidFill>
                  <a:schemeClr val="dk1"/>
                </a:solidFill>
                <a:latin typeface="DM Serif Display"/>
                <a:ea typeface="DM Serif Display"/>
                <a:cs typeface="DM Serif Display"/>
                <a:sym typeface="DM Serif Display"/>
              </a:defRPr>
            </a:lvl6pPr>
            <a:lvl7pPr lvl="6">
              <a:spcBef>
                <a:spcPts val="0"/>
              </a:spcBef>
              <a:spcAft>
                <a:spcPts val="0"/>
              </a:spcAft>
              <a:buClr>
                <a:schemeClr val="dk1"/>
              </a:buClr>
              <a:buSzPts val="3200"/>
              <a:buFont typeface="DM Serif Display"/>
              <a:buNone/>
              <a:defRPr sz="3200">
                <a:solidFill>
                  <a:schemeClr val="dk1"/>
                </a:solidFill>
                <a:latin typeface="DM Serif Display"/>
                <a:ea typeface="DM Serif Display"/>
                <a:cs typeface="DM Serif Display"/>
                <a:sym typeface="DM Serif Display"/>
              </a:defRPr>
            </a:lvl7pPr>
            <a:lvl8pPr lvl="7">
              <a:spcBef>
                <a:spcPts val="0"/>
              </a:spcBef>
              <a:spcAft>
                <a:spcPts val="0"/>
              </a:spcAft>
              <a:buClr>
                <a:schemeClr val="dk1"/>
              </a:buClr>
              <a:buSzPts val="3200"/>
              <a:buFont typeface="DM Serif Display"/>
              <a:buNone/>
              <a:defRPr sz="3200">
                <a:solidFill>
                  <a:schemeClr val="dk1"/>
                </a:solidFill>
                <a:latin typeface="DM Serif Display"/>
                <a:ea typeface="DM Serif Display"/>
                <a:cs typeface="DM Serif Display"/>
                <a:sym typeface="DM Serif Display"/>
              </a:defRPr>
            </a:lvl8pPr>
            <a:lvl9pPr lvl="8">
              <a:spcBef>
                <a:spcPts val="0"/>
              </a:spcBef>
              <a:spcAft>
                <a:spcPts val="0"/>
              </a:spcAft>
              <a:buClr>
                <a:schemeClr val="dk1"/>
              </a:buClr>
              <a:buSzPts val="3200"/>
              <a:buFont typeface="DM Serif Display"/>
              <a:buNone/>
              <a:defRPr sz="3200">
                <a:solidFill>
                  <a:schemeClr val="dk1"/>
                </a:solidFill>
                <a:latin typeface="DM Serif Display"/>
                <a:ea typeface="DM Serif Display"/>
                <a:cs typeface="DM Serif Display"/>
                <a:sym typeface="DM Serif Display"/>
              </a:defRPr>
            </a:lvl9pPr>
          </a:lstStyle>
          <a:p>
            <a:endParaRPr/>
          </a:p>
        </p:txBody>
      </p:sp>
      <p:sp>
        <p:nvSpPr>
          <p:cNvPr id="7" name="Google Shape;7;p1"/>
          <p:cNvSpPr txBox="1">
            <a:spLocks noGrp="1"/>
          </p:cNvSpPr>
          <p:nvPr>
            <p:ph type="body" idx="1"/>
          </p:nvPr>
        </p:nvSpPr>
        <p:spPr>
          <a:xfrm>
            <a:off x="311700" y="1152475"/>
            <a:ext cx="6188100" cy="3416400"/>
          </a:xfrm>
          <a:prstGeom prst="rect">
            <a:avLst/>
          </a:prstGeom>
          <a:noFill/>
          <a:ln>
            <a:noFill/>
          </a:ln>
        </p:spPr>
        <p:txBody>
          <a:bodyPr spcFirstLastPara="1" wrap="square" lIns="91425" tIns="91425" rIns="91425" bIns="91425" anchor="t" anchorCtr="0">
            <a:noAutofit/>
          </a:bodyPr>
          <a:lstStyle>
            <a:lvl1pPr marL="457200" lvl="0" indent="-330200" rtl="0">
              <a:lnSpc>
                <a:spcPct val="115000"/>
              </a:lnSpc>
              <a:spcBef>
                <a:spcPts val="0"/>
              </a:spcBef>
              <a:spcAft>
                <a:spcPts val="0"/>
              </a:spcAft>
              <a:buClr>
                <a:schemeClr val="dk1"/>
              </a:buClr>
              <a:buSzPts val="1600"/>
              <a:buFont typeface="Didact Gothic"/>
              <a:buChar char="●"/>
              <a:defRPr sz="1600" b="1">
                <a:solidFill>
                  <a:schemeClr val="dk1"/>
                </a:solidFill>
                <a:latin typeface="Didact Gothic"/>
                <a:ea typeface="Didact Gothic"/>
                <a:cs typeface="Didact Gothic"/>
                <a:sym typeface="Didact Gothic"/>
              </a:defRPr>
            </a:lvl1pPr>
            <a:lvl2pPr marL="914400" lvl="1"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rtl="0">
              <a:lnSpc>
                <a:spcPct val="115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5" r:id="rId5"/>
    <p:sldLayoutId id="2147483658" r:id="rId6"/>
    <p:sldLayoutId id="2147483659" r:id="rId7"/>
    <p:sldLayoutId id="2147483660" r:id="rId8"/>
    <p:sldLayoutId id="2147483663" r:id="rId9"/>
    <p:sldLayoutId id="2147483664" r:id="rId10"/>
    <p:sldLayoutId id="2147483669" r:id="rId11"/>
    <p:sldLayoutId id="2147483675" r:id="rId12"/>
    <p:sldLayoutId id="2147483676" r:id="rId13"/>
    <p:sldLayoutId id="2147483677" r:id="rId14"/>
    <p:sldLayoutId id="2147483678"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0.xml"/><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10.xml"/><Relationship Id="rId4" Type="http://schemas.openxmlformats.org/officeDocument/2006/relationships/image" Target="../media/image42.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46.emf"/></Relationships>
</file>

<file path=ppt/slides/_rels/slide37.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49.e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ctrTitle"/>
          </p:nvPr>
        </p:nvSpPr>
        <p:spPr>
          <a:xfrm>
            <a:off x="1913100" y="1757581"/>
            <a:ext cx="5317800" cy="1962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AI Agents in a Parking</a:t>
            </a: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3" name="Google Shape;223;p38"/>
          <p:cNvSpPr txBox="1">
            <a:spLocks noGrp="1"/>
          </p:cNvSpPr>
          <p:nvPr>
            <p:ph type="title"/>
          </p:nvPr>
        </p:nvSpPr>
        <p:spPr>
          <a:xfrm>
            <a:off x="2786650" y="2570794"/>
            <a:ext cx="3570600" cy="10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Prefabs</a:t>
            </a:r>
            <a:endParaRPr dirty="0"/>
          </a:p>
        </p:txBody>
      </p:sp>
      <p:sp>
        <p:nvSpPr>
          <p:cNvPr id="224" name="Google Shape;224;p38"/>
          <p:cNvSpPr txBox="1">
            <a:spLocks noGrp="1"/>
          </p:cNvSpPr>
          <p:nvPr>
            <p:ph type="title" idx="2"/>
          </p:nvPr>
        </p:nvSpPr>
        <p:spPr>
          <a:xfrm>
            <a:off x="3797100" y="1317190"/>
            <a:ext cx="1549800" cy="164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04</a:t>
            </a:r>
            <a:endParaRPr dirty="0"/>
          </a:p>
        </p:txBody>
      </p:sp>
    </p:spTree>
    <p:extLst>
      <p:ext uri="{BB962C8B-B14F-4D97-AF65-F5344CB8AC3E}">
        <p14:creationId xmlns:p14="http://schemas.microsoft.com/office/powerpoint/2010/main" val="23951562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819386" y="1089759"/>
            <a:ext cx="5385045" cy="3142805"/>
          </a:xfrm>
          <a:prstGeom prst="rect">
            <a:avLst/>
          </a:prstGeom>
        </p:spPr>
      </p:pic>
      <p:sp>
        <p:nvSpPr>
          <p:cNvPr id="8" name="Google Shape;11187;p85"/>
          <p:cNvSpPr/>
          <p:nvPr/>
        </p:nvSpPr>
        <p:spPr>
          <a:xfrm>
            <a:off x="1479069" y="761998"/>
            <a:ext cx="6037022" cy="3796601"/>
          </a:xfrm>
          <a:custGeom>
            <a:avLst/>
            <a:gdLst/>
            <a:ahLst/>
            <a:cxnLst/>
            <a:rect l="l" t="t" r="r" b="b"/>
            <a:pathLst>
              <a:path w="19982" h="14051" extrusionOk="0">
                <a:moveTo>
                  <a:pt x="17056" y="1172"/>
                </a:moveTo>
                <a:cubicBezTo>
                  <a:pt x="18023" y="1172"/>
                  <a:pt x="18811" y="1961"/>
                  <a:pt x="18811" y="2929"/>
                </a:cubicBezTo>
                <a:lnTo>
                  <a:pt x="18811" y="11124"/>
                </a:lnTo>
                <a:cubicBezTo>
                  <a:pt x="18811" y="12092"/>
                  <a:pt x="18023" y="12881"/>
                  <a:pt x="17056" y="12881"/>
                </a:cubicBezTo>
                <a:lnTo>
                  <a:pt x="2927" y="12881"/>
                </a:lnTo>
                <a:cubicBezTo>
                  <a:pt x="1959" y="12881"/>
                  <a:pt x="1172" y="12092"/>
                  <a:pt x="1172" y="11124"/>
                </a:cubicBezTo>
                <a:lnTo>
                  <a:pt x="1172" y="2929"/>
                </a:lnTo>
                <a:cubicBezTo>
                  <a:pt x="1172" y="1961"/>
                  <a:pt x="1959" y="1172"/>
                  <a:pt x="2927" y="1172"/>
                </a:cubicBezTo>
                <a:close/>
                <a:moveTo>
                  <a:pt x="2927" y="1"/>
                </a:moveTo>
                <a:cubicBezTo>
                  <a:pt x="1313" y="1"/>
                  <a:pt x="1" y="1315"/>
                  <a:pt x="1" y="2929"/>
                </a:cubicBezTo>
                <a:lnTo>
                  <a:pt x="1" y="11124"/>
                </a:lnTo>
                <a:cubicBezTo>
                  <a:pt x="1" y="12738"/>
                  <a:pt x="1313" y="14050"/>
                  <a:pt x="2927" y="14050"/>
                </a:cubicBezTo>
                <a:lnTo>
                  <a:pt x="17056" y="14050"/>
                </a:lnTo>
                <a:cubicBezTo>
                  <a:pt x="18669" y="14050"/>
                  <a:pt x="19982" y="12738"/>
                  <a:pt x="19982" y="11124"/>
                </a:cubicBezTo>
                <a:lnTo>
                  <a:pt x="19982" y="2929"/>
                </a:lnTo>
                <a:cubicBezTo>
                  <a:pt x="19982" y="1315"/>
                  <a:pt x="18669" y="1"/>
                  <a:pt x="17056" y="1"/>
                </a:cubicBezTo>
                <a:close/>
              </a:path>
            </a:pathLst>
          </a:custGeom>
          <a:solidFill>
            <a:schemeClr val="accent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97187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grpSp>
        <p:nvGrpSpPr>
          <p:cNvPr id="706" name="Google Shape;706;p62"/>
          <p:cNvGrpSpPr/>
          <p:nvPr/>
        </p:nvGrpSpPr>
        <p:grpSpPr>
          <a:xfrm>
            <a:off x="403049" y="1193073"/>
            <a:ext cx="3360177" cy="2727850"/>
            <a:chOff x="821750" y="1200000"/>
            <a:chExt cx="3360177" cy="2727850"/>
          </a:xfrm>
        </p:grpSpPr>
        <p:sp>
          <p:nvSpPr>
            <p:cNvPr id="707" name="Google Shape;707;p62"/>
            <p:cNvSpPr/>
            <p:nvPr/>
          </p:nvSpPr>
          <p:spPr>
            <a:xfrm>
              <a:off x="821750" y="1200000"/>
              <a:ext cx="3357900" cy="20430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62"/>
            <p:cNvSpPr/>
            <p:nvPr/>
          </p:nvSpPr>
          <p:spPr>
            <a:xfrm>
              <a:off x="821750" y="3241850"/>
              <a:ext cx="3360177" cy="292099"/>
            </a:xfrm>
            <a:custGeom>
              <a:avLst/>
              <a:gdLst/>
              <a:ahLst/>
              <a:cxnLst/>
              <a:rect l="l" t="t" r="r" b="b"/>
              <a:pathLst>
                <a:path w="84469" h="7324" extrusionOk="0">
                  <a:moveTo>
                    <a:pt x="0" y="4855"/>
                  </a:moveTo>
                  <a:cubicBezTo>
                    <a:pt x="0" y="6236"/>
                    <a:pt x="1298" y="7324"/>
                    <a:pt x="2679" y="7324"/>
                  </a:cubicBezTo>
                  <a:lnTo>
                    <a:pt x="41659" y="7324"/>
                  </a:lnTo>
                  <a:lnTo>
                    <a:pt x="42998" y="7324"/>
                  </a:lnTo>
                  <a:lnTo>
                    <a:pt x="81979" y="7324"/>
                  </a:lnTo>
                  <a:cubicBezTo>
                    <a:pt x="83360" y="7324"/>
                    <a:pt x="84469" y="6236"/>
                    <a:pt x="84469" y="4855"/>
                  </a:cubicBezTo>
                  <a:lnTo>
                    <a:pt x="84469" y="1"/>
                  </a:lnTo>
                  <a:lnTo>
                    <a:pt x="0" y="1"/>
                  </a:lnTo>
                  <a:close/>
                </a:path>
              </a:pathLst>
            </a:cu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62"/>
            <p:cNvSpPr/>
            <p:nvPr/>
          </p:nvSpPr>
          <p:spPr>
            <a:xfrm>
              <a:off x="2166200" y="3533950"/>
              <a:ext cx="695700" cy="2574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2"/>
            <p:cNvSpPr/>
            <p:nvPr/>
          </p:nvSpPr>
          <p:spPr>
            <a:xfrm>
              <a:off x="1412825" y="3791350"/>
              <a:ext cx="2202600" cy="1365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 name="Google Shape;711;p62"/>
          <p:cNvSpPr txBox="1">
            <a:spLocks noGrp="1"/>
          </p:cNvSpPr>
          <p:nvPr>
            <p:ph type="title"/>
          </p:nvPr>
        </p:nvSpPr>
        <p:spPr>
          <a:xfrm>
            <a:off x="2443199" y="199473"/>
            <a:ext cx="3593400" cy="66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Road</a:t>
            </a:r>
            <a:endParaRPr dirty="0"/>
          </a:p>
        </p:txBody>
      </p:sp>
      <p:sp>
        <p:nvSpPr>
          <p:cNvPr id="712" name="Google Shape;712;p62"/>
          <p:cNvSpPr txBox="1">
            <a:spLocks noGrp="1"/>
          </p:cNvSpPr>
          <p:nvPr>
            <p:ph type="subTitle" idx="1"/>
          </p:nvPr>
        </p:nvSpPr>
        <p:spPr>
          <a:xfrm>
            <a:off x="4752819" y="1039473"/>
            <a:ext cx="3191400" cy="3103036"/>
          </a:xfrm>
          <a:prstGeom prst="rect">
            <a:avLst/>
          </a:prstGeom>
        </p:spPr>
        <p:txBody>
          <a:bodyPr spcFirstLastPara="1" wrap="square" lIns="91425" tIns="91425" rIns="91425" bIns="91425" anchor="t" anchorCtr="0">
            <a:noAutofit/>
          </a:bodyPr>
          <a:lstStyle/>
          <a:p>
            <a:endParaRPr lang="en-US" dirty="0"/>
          </a:p>
          <a:p>
            <a:pPr>
              <a:buFont typeface="Arial" panose="020B0604020202020204" pitchFamily="34" charset="0"/>
              <a:buChar char="•"/>
            </a:pPr>
            <a:r>
              <a:rPr lang="en-US" dirty="0"/>
              <a:t>S</a:t>
            </a:r>
            <a:r>
              <a:rPr lang="en-US" dirty="0" smtClean="0"/>
              <a:t>hows </a:t>
            </a:r>
            <a:r>
              <a:rPr lang="en-US" dirty="0"/>
              <a:t>the ground material (grey color for the ground of the parking). </a:t>
            </a:r>
            <a:endParaRPr lang="en-US" dirty="0" smtClean="0"/>
          </a:p>
          <a:p>
            <a:pPr>
              <a:buFont typeface="Arial" panose="020B0604020202020204" pitchFamily="34" charset="0"/>
              <a:buChar char="•"/>
            </a:pPr>
            <a:r>
              <a:rPr lang="en-US" dirty="0" smtClean="0"/>
              <a:t>Whenever </a:t>
            </a:r>
            <a:r>
              <a:rPr lang="en-US" dirty="0"/>
              <a:t>the agents park successfully, its color changes to </a:t>
            </a:r>
            <a:r>
              <a:rPr lang="en-US" dirty="0" smtClean="0"/>
              <a:t>green.</a:t>
            </a:r>
          </a:p>
          <a:p>
            <a:pPr>
              <a:buFont typeface="Arial" panose="020B0604020202020204" pitchFamily="34" charset="0"/>
              <a:buChar char="•"/>
            </a:pPr>
            <a:r>
              <a:rPr lang="en-US" dirty="0" smtClean="0"/>
              <a:t>Whenever </a:t>
            </a:r>
            <a:r>
              <a:rPr lang="en-US" dirty="0"/>
              <a:t>the agents have too many mistakes its color changes to red. </a:t>
            </a:r>
          </a:p>
        </p:txBody>
      </p:sp>
      <p:pic>
        <p:nvPicPr>
          <p:cNvPr id="2" name="Picture 1"/>
          <p:cNvPicPr>
            <a:picLocks noChangeAspect="1"/>
          </p:cNvPicPr>
          <p:nvPr/>
        </p:nvPicPr>
        <p:blipFill>
          <a:blip r:embed="rId3"/>
          <a:stretch>
            <a:fillRect/>
          </a:stretch>
        </p:blipFill>
        <p:spPr>
          <a:xfrm>
            <a:off x="484757" y="1243825"/>
            <a:ext cx="3194483" cy="1940347"/>
          </a:xfrm>
          <a:prstGeom prst="rect">
            <a:avLst/>
          </a:prstGeom>
        </p:spPr>
      </p:pic>
    </p:spTree>
    <p:extLst>
      <p:ext uri="{BB962C8B-B14F-4D97-AF65-F5344CB8AC3E}">
        <p14:creationId xmlns:p14="http://schemas.microsoft.com/office/powerpoint/2010/main" val="31056122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grpSp>
        <p:nvGrpSpPr>
          <p:cNvPr id="706" name="Google Shape;706;p62"/>
          <p:cNvGrpSpPr/>
          <p:nvPr/>
        </p:nvGrpSpPr>
        <p:grpSpPr>
          <a:xfrm>
            <a:off x="403049" y="1193073"/>
            <a:ext cx="3360177" cy="2727850"/>
            <a:chOff x="821750" y="1200000"/>
            <a:chExt cx="3360177" cy="2727850"/>
          </a:xfrm>
        </p:grpSpPr>
        <p:sp>
          <p:nvSpPr>
            <p:cNvPr id="707" name="Google Shape;707;p62"/>
            <p:cNvSpPr/>
            <p:nvPr/>
          </p:nvSpPr>
          <p:spPr>
            <a:xfrm>
              <a:off x="821750" y="1200000"/>
              <a:ext cx="3357900" cy="20430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62"/>
            <p:cNvSpPr/>
            <p:nvPr/>
          </p:nvSpPr>
          <p:spPr>
            <a:xfrm>
              <a:off x="821750" y="3241850"/>
              <a:ext cx="3360177" cy="292099"/>
            </a:xfrm>
            <a:custGeom>
              <a:avLst/>
              <a:gdLst/>
              <a:ahLst/>
              <a:cxnLst/>
              <a:rect l="l" t="t" r="r" b="b"/>
              <a:pathLst>
                <a:path w="84469" h="7324" extrusionOk="0">
                  <a:moveTo>
                    <a:pt x="0" y="4855"/>
                  </a:moveTo>
                  <a:cubicBezTo>
                    <a:pt x="0" y="6236"/>
                    <a:pt x="1298" y="7324"/>
                    <a:pt x="2679" y="7324"/>
                  </a:cubicBezTo>
                  <a:lnTo>
                    <a:pt x="41659" y="7324"/>
                  </a:lnTo>
                  <a:lnTo>
                    <a:pt x="42998" y="7324"/>
                  </a:lnTo>
                  <a:lnTo>
                    <a:pt x="81979" y="7324"/>
                  </a:lnTo>
                  <a:cubicBezTo>
                    <a:pt x="83360" y="7324"/>
                    <a:pt x="84469" y="6236"/>
                    <a:pt x="84469" y="4855"/>
                  </a:cubicBezTo>
                  <a:lnTo>
                    <a:pt x="84469" y="1"/>
                  </a:lnTo>
                  <a:lnTo>
                    <a:pt x="0" y="1"/>
                  </a:lnTo>
                  <a:close/>
                </a:path>
              </a:pathLst>
            </a:cu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62"/>
            <p:cNvSpPr/>
            <p:nvPr/>
          </p:nvSpPr>
          <p:spPr>
            <a:xfrm>
              <a:off x="2166200" y="3533950"/>
              <a:ext cx="695700" cy="2574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2"/>
            <p:cNvSpPr/>
            <p:nvPr/>
          </p:nvSpPr>
          <p:spPr>
            <a:xfrm>
              <a:off x="1412825" y="3791350"/>
              <a:ext cx="2202600" cy="1365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 name="Google Shape;711;p62"/>
          <p:cNvSpPr txBox="1">
            <a:spLocks noGrp="1"/>
          </p:cNvSpPr>
          <p:nvPr>
            <p:ph type="title"/>
          </p:nvPr>
        </p:nvSpPr>
        <p:spPr>
          <a:xfrm>
            <a:off x="2443199" y="199473"/>
            <a:ext cx="3593400" cy="66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Barriers</a:t>
            </a:r>
            <a:endParaRPr dirty="0"/>
          </a:p>
        </p:txBody>
      </p:sp>
      <p:sp>
        <p:nvSpPr>
          <p:cNvPr id="712" name="Google Shape;712;p62"/>
          <p:cNvSpPr txBox="1">
            <a:spLocks noGrp="1"/>
          </p:cNvSpPr>
          <p:nvPr>
            <p:ph type="subTitle" idx="1"/>
          </p:nvPr>
        </p:nvSpPr>
        <p:spPr>
          <a:xfrm>
            <a:off x="4752819" y="1039473"/>
            <a:ext cx="3191400" cy="3103036"/>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dirty="0" smtClean="0"/>
              <a:t>Surrounds </a:t>
            </a:r>
            <a:r>
              <a:rPr lang="en-US" dirty="0"/>
              <a:t>the parking and contains all the barrier blocks. </a:t>
            </a:r>
            <a:endParaRPr lang="en-US" dirty="0" smtClean="0"/>
          </a:p>
          <a:p>
            <a:pPr>
              <a:buFont typeface="Arial" panose="020B0604020202020204" pitchFamily="34" charset="0"/>
              <a:buChar char="•"/>
            </a:pPr>
            <a:r>
              <a:rPr lang="en-US" dirty="0" smtClean="0"/>
              <a:t>Each </a:t>
            </a:r>
            <a:r>
              <a:rPr lang="en-US" dirty="0"/>
              <a:t>block has its </a:t>
            </a:r>
            <a:r>
              <a:rPr lang="en-US" i="1" dirty="0"/>
              <a:t>box collider </a:t>
            </a:r>
            <a:r>
              <a:rPr lang="en-US" dirty="0"/>
              <a:t>and "</a:t>
            </a:r>
            <a:r>
              <a:rPr lang="en-US" i="1" dirty="0" err="1"/>
              <a:t>CarObstacle</a:t>
            </a:r>
            <a:r>
              <a:rPr lang="en-US" dirty="0"/>
              <a:t>" script. </a:t>
            </a:r>
            <a:endParaRPr lang="en-US" dirty="0" smtClean="0"/>
          </a:p>
          <a:p>
            <a:pPr>
              <a:buFont typeface="Arial" panose="020B0604020202020204" pitchFamily="34" charset="0"/>
              <a:buChar char="•"/>
            </a:pPr>
            <a:r>
              <a:rPr lang="en-US" dirty="0" smtClean="0"/>
              <a:t>Whenever </a:t>
            </a:r>
            <a:r>
              <a:rPr lang="en-US" dirty="0"/>
              <a:t>the agent hits one of these blocks, the "</a:t>
            </a:r>
            <a:r>
              <a:rPr lang="en-US" i="1" dirty="0" err="1"/>
              <a:t>CarObstacle</a:t>
            </a:r>
            <a:r>
              <a:rPr lang="en-US" dirty="0"/>
              <a:t>" script calls the "</a:t>
            </a:r>
            <a:r>
              <a:rPr lang="en-US" i="1" dirty="0" err="1"/>
              <a:t>TakeAwayPoints</a:t>
            </a:r>
            <a:r>
              <a:rPr lang="en-US" dirty="0"/>
              <a:t>" function of the "</a:t>
            </a:r>
            <a:r>
              <a:rPr lang="en-US" i="1" dirty="0" err="1"/>
              <a:t>CarAgent</a:t>
            </a:r>
            <a:r>
              <a:rPr lang="en-US" dirty="0"/>
              <a:t>" script to give a negative reward to the agent </a:t>
            </a:r>
          </a:p>
        </p:txBody>
      </p:sp>
      <p:pic>
        <p:nvPicPr>
          <p:cNvPr id="2" name="Picture 1"/>
          <p:cNvPicPr>
            <a:picLocks noChangeAspect="1"/>
          </p:cNvPicPr>
          <p:nvPr/>
        </p:nvPicPr>
        <p:blipFill>
          <a:blip r:embed="rId3"/>
          <a:stretch>
            <a:fillRect/>
          </a:stretch>
        </p:blipFill>
        <p:spPr>
          <a:xfrm>
            <a:off x="439730" y="1219096"/>
            <a:ext cx="3284537" cy="2015826"/>
          </a:xfrm>
          <a:prstGeom prst="rect">
            <a:avLst/>
          </a:prstGeom>
        </p:spPr>
      </p:pic>
    </p:spTree>
    <p:extLst>
      <p:ext uri="{BB962C8B-B14F-4D97-AF65-F5344CB8AC3E}">
        <p14:creationId xmlns:p14="http://schemas.microsoft.com/office/powerpoint/2010/main" val="21062998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15" name="Google Shape;415;p47"/>
          <p:cNvSpPr txBox="1">
            <a:spLocks noGrp="1"/>
          </p:cNvSpPr>
          <p:nvPr>
            <p:ph type="title"/>
          </p:nvPr>
        </p:nvSpPr>
        <p:spPr>
          <a:xfrm>
            <a:off x="700800" y="491825"/>
            <a:ext cx="7742400" cy="65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CarObstacle Script</a:t>
            </a:r>
            <a:endParaRPr dirty="0"/>
          </a:p>
        </p:txBody>
      </p:sp>
      <p:cxnSp>
        <p:nvCxnSpPr>
          <p:cNvPr id="445" name="Google Shape;445;p47"/>
          <p:cNvCxnSpPr/>
          <p:nvPr/>
        </p:nvCxnSpPr>
        <p:spPr>
          <a:xfrm>
            <a:off x="4569475" y="1606150"/>
            <a:ext cx="0" cy="2736900"/>
          </a:xfrm>
          <a:prstGeom prst="straightConnector1">
            <a:avLst/>
          </a:prstGeom>
          <a:noFill/>
          <a:ln w="19050" cap="flat" cmpd="sng">
            <a:solidFill>
              <a:schemeClr val="accent2"/>
            </a:solidFill>
            <a:prstDash val="solid"/>
            <a:round/>
            <a:headEnd type="none" w="med" len="med"/>
            <a:tailEnd type="none" w="med" len="med"/>
          </a:ln>
        </p:spPr>
      </p:cxnSp>
      <p:pic>
        <p:nvPicPr>
          <p:cNvPr id="3" name="Picture 2"/>
          <p:cNvPicPr>
            <a:picLocks noChangeAspect="1"/>
          </p:cNvPicPr>
          <p:nvPr/>
        </p:nvPicPr>
        <p:blipFill>
          <a:blip r:embed="rId3"/>
          <a:stretch>
            <a:fillRect/>
          </a:stretch>
        </p:blipFill>
        <p:spPr>
          <a:xfrm>
            <a:off x="133063" y="1606150"/>
            <a:ext cx="4326853" cy="2404672"/>
          </a:xfrm>
          <a:prstGeom prst="rect">
            <a:avLst/>
          </a:prstGeom>
        </p:spPr>
      </p:pic>
      <p:pic>
        <p:nvPicPr>
          <p:cNvPr id="6" name="Picture 5"/>
          <p:cNvPicPr>
            <a:picLocks noChangeAspect="1"/>
          </p:cNvPicPr>
          <p:nvPr/>
        </p:nvPicPr>
        <p:blipFill>
          <a:blip r:embed="rId4"/>
          <a:stretch>
            <a:fillRect/>
          </a:stretch>
        </p:blipFill>
        <p:spPr>
          <a:xfrm>
            <a:off x="4983835" y="1593475"/>
            <a:ext cx="3590925" cy="1381125"/>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grpSp>
        <p:nvGrpSpPr>
          <p:cNvPr id="706" name="Google Shape;706;p62"/>
          <p:cNvGrpSpPr/>
          <p:nvPr/>
        </p:nvGrpSpPr>
        <p:grpSpPr>
          <a:xfrm>
            <a:off x="403049" y="1193073"/>
            <a:ext cx="3360177" cy="2727850"/>
            <a:chOff x="821750" y="1200000"/>
            <a:chExt cx="3360177" cy="2727850"/>
          </a:xfrm>
        </p:grpSpPr>
        <p:sp>
          <p:nvSpPr>
            <p:cNvPr id="707" name="Google Shape;707;p62"/>
            <p:cNvSpPr/>
            <p:nvPr/>
          </p:nvSpPr>
          <p:spPr>
            <a:xfrm>
              <a:off x="821750" y="1200000"/>
              <a:ext cx="3357900" cy="20430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62"/>
            <p:cNvSpPr/>
            <p:nvPr/>
          </p:nvSpPr>
          <p:spPr>
            <a:xfrm>
              <a:off x="821750" y="3241850"/>
              <a:ext cx="3360177" cy="292099"/>
            </a:xfrm>
            <a:custGeom>
              <a:avLst/>
              <a:gdLst/>
              <a:ahLst/>
              <a:cxnLst/>
              <a:rect l="l" t="t" r="r" b="b"/>
              <a:pathLst>
                <a:path w="84469" h="7324" extrusionOk="0">
                  <a:moveTo>
                    <a:pt x="0" y="4855"/>
                  </a:moveTo>
                  <a:cubicBezTo>
                    <a:pt x="0" y="6236"/>
                    <a:pt x="1298" y="7324"/>
                    <a:pt x="2679" y="7324"/>
                  </a:cubicBezTo>
                  <a:lnTo>
                    <a:pt x="41659" y="7324"/>
                  </a:lnTo>
                  <a:lnTo>
                    <a:pt x="42998" y="7324"/>
                  </a:lnTo>
                  <a:lnTo>
                    <a:pt x="81979" y="7324"/>
                  </a:lnTo>
                  <a:cubicBezTo>
                    <a:pt x="83360" y="7324"/>
                    <a:pt x="84469" y="6236"/>
                    <a:pt x="84469" y="4855"/>
                  </a:cubicBezTo>
                  <a:lnTo>
                    <a:pt x="84469" y="1"/>
                  </a:lnTo>
                  <a:lnTo>
                    <a:pt x="0" y="1"/>
                  </a:lnTo>
                  <a:close/>
                </a:path>
              </a:pathLst>
            </a:cu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62"/>
            <p:cNvSpPr/>
            <p:nvPr/>
          </p:nvSpPr>
          <p:spPr>
            <a:xfrm>
              <a:off x="2166200" y="3533950"/>
              <a:ext cx="695700" cy="2574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2"/>
            <p:cNvSpPr/>
            <p:nvPr/>
          </p:nvSpPr>
          <p:spPr>
            <a:xfrm>
              <a:off x="1412825" y="3791350"/>
              <a:ext cx="2202600" cy="1365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 name="Google Shape;711;p62"/>
          <p:cNvSpPr txBox="1">
            <a:spLocks noGrp="1"/>
          </p:cNvSpPr>
          <p:nvPr>
            <p:ph type="title"/>
          </p:nvPr>
        </p:nvSpPr>
        <p:spPr>
          <a:xfrm>
            <a:off x="2443199" y="199473"/>
            <a:ext cx="3593400" cy="66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ALLGrass</a:t>
            </a:r>
            <a:endParaRPr dirty="0"/>
          </a:p>
        </p:txBody>
      </p:sp>
      <p:sp>
        <p:nvSpPr>
          <p:cNvPr id="712" name="Google Shape;712;p62"/>
          <p:cNvSpPr txBox="1">
            <a:spLocks noGrp="1"/>
          </p:cNvSpPr>
          <p:nvPr>
            <p:ph type="subTitle" idx="1"/>
          </p:nvPr>
        </p:nvSpPr>
        <p:spPr>
          <a:xfrm>
            <a:off x="4752819" y="1039473"/>
            <a:ext cx="3191400" cy="3103036"/>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dirty="0"/>
              <a:t>S</a:t>
            </a:r>
            <a:r>
              <a:rPr lang="en-US" dirty="0" smtClean="0"/>
              <a:t>hows the </a:t>
            </a:r>
            <a:r>
              <a:rPr lang="en-US" dirty="0"/>
              <a:t>grass </a:t>
            </a:r>
            <a:r>
              <a:rPr lang="en-US" dirty="0" smtClean="0"/>
              <a:t>parts </a:t>
            </a:r>
            <a:r>
              <a:rPr lang="en-US" dirty="0"/>
              <a:t>in the parking. </a:t>
            </a:r>
            <a:endParaRPr lang="en-US" dirty="0" smtClean="0"/>
          </a:p>
          <a:p>
            <a:pPr>
              <a:buFont typeface="Arial" panose="020B0604020202020204" pitchFamily="34" charset="0"/>
              <a:buChar char="•"/>
            </a:pPr>
            <a:r>
              <a:rPr lang="en-US" dirty="0" smtClean="0"/>
              <a:t>Whenever </a:t>
            </a:r>
            <a:r>
              <a:rPr lang="en-US" dirty="0"/>
              <a:t>the agent goes on the grass, the "</a:t>
            </a:r>
            <a:r>
              <a:rPr lang="en-US" i="1" dirty="0" err="1"/>
              <a:t>CarObstacle</a:t>
            </a:r>
            <a:r>
              <a:rPr lang="en-US" dirty="0"/>
              <a:t>" script which is added to them, calls the "</a:t>
            </a:r>
            <a:r>
              <a:rPr lang="en-US" i="1" dirty="0" err="1"/>
              <a:t>TakeAwayPoints</a:t>
            </a:r>
            <a:r>
              <a:rPr lang="en-US" dirty="0"/>
              <a:t>" function of the "</a:t>
            </a:r>
            <a:r>
              <a:rPr lang="en-US" i="1" dirty="0" err="1"/>
              <a:t>CarAgent</a:t>
            </a:r>
            <a:r>
              <a:rPr lang="en-US" dirty="0"/>
              <a:t>" script to give a negative reward to the agent. </a:t>
            </a:r>
          </a:p>
        </p:txBody>
      </p:sp>
      <p:pic>
        <p:nvPicPr>
          <p:cNvPr id="2" name="Picture 1"/>
          <p:cNvPicPr>
            <a:picLocks noChangeAspect="1"/>
          </p:cNvPicPr>
          <p:nvPr/>
        </p:nvPicPr>
        <p:blipFill>
          <a:blip r:embed="rId3"/>
          <a:stretch>
            <a:fillRect/>
          </a:stretch>
        </p:blipFill>
        <p:spPr>
          <a:xfrm>
            <a:off x="477217" y="1248412"/>
            <a:ext cx="3209563" cy="1924279"/>
          </a:xfrm>
          <a:prstGeom prst="rect">
            <a:avLst/>
          </a:prstGeom>
        </p:spPr>
      </p:pic>
    </p:spTree>
    <p:extLst>
      <p:ext uri="{BB962C8B-B14F-4D97-AF65-F5344CB8AC3E}">
        <p14:creationId xmlns:p14="http://schemas.microsoft.com/office/powerpoint/2010/main" val="34723394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grpSp>
        <p:nvGrpSpPr>
          <p:cNvPr id="706" name="Google Shape;706;p62"/>
          <p:cNvGrpSpPr/>
          <p:nvPr/>
        </p:nvGrpSpPr>
        <p:grpSpPr>
          <a:xfrm>
            <a:off x="403049" y="1193073"/>
            <a:ext cx="3360177" cy="2727850"/>
            <a:chOff x="821750" y="1200000"/>
            <a:chExt cx="3360177" cy="2727850"/>
          </a:xfrm>
        </p:grpSpPr>
        <p:sp>
          <p:nvSpPr>
            <p:cNvPr id="707" name="Google Shape;707;p62"/>
            <p:cNvSpPr/>
            <p:nvPr/>
          </p:nvSpPr>
          <p:spPr>
            <a:xfrm>
              <a:off x="821750" y="1200000"/>
              <a:ext cx="3357900" cy="20430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62"/>
            <p:cNvSpPr/>
            <p:nvPr/>
          </p:nvSpPr>
          <p:spPr>
            <a:xfrm>
              <a:off x="821750" y="3241850"/>
              <a:ext cx="3360177" cy="292099"/>
            </a:xfrm>
            <a:custGeom>
              <a:avLst/>
              <a:gdLst/>
              <a:ahLst/>
              <a:cxnLst/>
              <a:rect l="l" t="t" r="r" b="b"/>
              <a:pathLst>
                <a:path w="84469" h="7324" extrusionOk="0">
                  <a:moveTo>
                    <a:pt x="0" y="4855"/>
                  </a:moveTo>
                  <a:cubicBezTo>
                    <a:pt x="0" y="6236"/>
                    <a:pt x="1298" y="7324"/>
                    <a:pt x="2679" y="7324"/>
                  </a:cubicBezTo>
                  <a:lnTo>
                    <a:pt x="41659" y="7324"/>
                  </a:lnTo>
                  <a:lnTo>
                    <a:pt x="42998" y="7324"/>
                  </a:lnTo>
                  <a:lnTo>
                    <a:pt x="81979" y="7324"/>
                  </a:lnTo>
                  <a:cubicBezTo>
                    <a:pt x="83360" y="7324"/>
                    <a:pt x="84469" y="6236"/>
                    <a:pt x="84469" y="4855"/>
                  </a:cubicBezTo>
                  <a:lnTo>
                    <a:pt x="84469" y="1"/>
                  </a:lnTo>
                  <a:lnTo>
                    <a:pt x="0" y="1"/>
                  </a:lnTo>
                  <a:close/>
                </a:path>
              </a:pathLst>
            </a:cu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62"/>
            <p:cNvSpPr/>
            <p:nvPr/>
          </p:nvSpPr>
          <p:spPr>
            <a:xfrm>
              <a:off x="2166200" y="3533950"/>
              <a:ext cx="695700" cy="2574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2"/>
            <p:cNvSpPr/>
            <p:nvPr/>
          </p:nvSpPr>
          <p:spPr>
            <a:xfrm>
              <a:off x="1412825" y="3791350"/>
              <a:ext cx="2202600" cy="1365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 name="Google Shape;711;p62"/>
          <p:cNvSpPr txBox="1">
            <a:spLocks noGrp="1"/>
          </p:cNvSpPr>
          <p:nvPr>
            <p:ph type="title"/>
          </p:nvPr>
        </p:nvSpPr>
        <p:spPr>
          <a:xfrm>
            <a:off x="2443199" y="199473"/>
            <a:ext cx="3593400" cy="66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FinalGoal</a:t>
            </a:r>
            <a:endParaRPr dirty="0"/>
          </a:p>
        </p:txBody>
      </p:sp>
      <p:sp>
        <p:nvSpPr>
          <p:cNvPr id="712" name="Google Shape;712;p62"/>
          <p:cNvSpPr txBox="1">
            <a:spLocks noGrp="1"/>
          </p:cNvSpPr>
          <p:nvPr>
            <p:ph type="subTitle" idx="1"/>
          </p:nvPr>
        </p:nvSpPr>
        <p:spPr>
          <a:xfrm>
            <a:off x="4628127" y="1025618"/>
            <a:ext cx="3746945" cy="3103036"/>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dirty="0"/>
              <a:t>I</a:t>
            </a:r>
            <a:r>
              <a:rPr lang="en-US" dirty="0" smtClean="0"/>
              <a:t>s </a:t>
            </a:r>
            <a:r>
              <a:rPr lang="en-US" dirty="0"/>
              <a:t>an empty object, which has a </a:t>
            </a:r>
            <a:r>
              <a:rPr lang="en-US" i="1" dirty="0"/>
              <a:t>box collider </a:t>
            </a:r>
            <a:r>
              <a:rPr lang="en-US" dirty="0"/>
              <a:t>and the "</a:t>
            </a:r>
            <a:r>
              <a:rPr lang="en-US" i="1" dirty="0" err="1"/>
              <a:t>CarGoal</a:t>
            </a:r>
            <a:r>
              <a:rPr lang="en-US" dirty="0"/>
              <a:t>" script. </a:t>
            </a:r>
            <a:endParaRPr lang="en-US" dirty="0" smtClean="0"/>
          </a:p>
          <a:p>
            <a:pPr>
              <a:buFont typeface="Arial" panose="020B0604020202020204" pitchFamily="34" charset="0"/>
              <a:buChar char="•"/>
            </a:pPr>
            <a:r>
              <a:rPr lang="en-US" i="1" dirty="0" err="1" smtClean="0"/>
              <a:t>CarGoal</a:t>
            </a:r>
            <a:r>
              <a:rPr lang="en-US" i="1" dirty="0" smtClean="0"/>
              <a:t> </a:t>
            </a:r>
            <a:r>
              <a:rPr lang="en-US" dirty="0"/>
              <a:t>script has an </a:t>
            </a:r>
            <a:r>
              <a:rPr lang="en-US" i="1" dirty="0" err="1"/>
              <a:t>OnTriggerEnter</a:t>
            </a:r>
            <a:r>
              <a:rPr lang="en-US" i="1" dirty="0"/>
              <a:t> </a:t>
            </a:r>
            <a:r>
              <a:rPr lang="en-US" dirty="0"/>
              <a:t>function, that whenever an agent collides the prefab, it gives the agent a positive reward. If the rotation of the agent around the y-axis is about 90 degrees (by considering an error), the parking action of the agent becomes accepted and it will get the final reward. In the end, the </a:t>
            </a:r>
            <a:r>
              <a:rPr lang="en-US" i="1" dirty="0" err="1"/>
              <a:t>CarGoal</a:t>
            </a:r>
            <a:r>
              <a:rPr lang="en-US" i="1" dirty="0"/>
              <a:t> </a:t>
            </a:r>
            <a:r>
              <a:rPr lang="en-US" dirty="0"/>
              <a:t>script destroys its </a:t>
            </a:r>
            <a:r>
              <a:rPr lang="en-US" dirty="0" err="1"/>
              <a:t>gameobject</a:t>
            </a:r>
            <a:r>
              <a:rPr lang="en-US" dirty="0"/>
              <a:t>. </a:t>
            </a:r>
          </a:p>
        </p:txBody>
      </p:sp>
      <p:pic>
        <p:nvPicPr>
          <p:cNvPr id="2" name="Picture 1"/>
          <p:cNvPicPr>
            <a:picLocks noChangeAspect="1"/>
          </p:cNvPicPr>
          <p:nvPr/>
        </p:nvPicPr>
        <p:blipFill>
          <a:blip r:embed="rId3"/>
          <a:stretch>
            <a:fillRect/>
          </a:stretch>
        </p:blipFill>
        <p:spPr>
          <a:xfrm>
            <a:off x="449640" y="1234168"/>
            <a:ext cx="3264718" cy="1959661"/>
          </a:xfrm>
          <a:prstGeom prst="rect">
            <a:avLst/>
          </a:prstGeom>
        </p:spPr>
      </p:pic>
    </p:spTree>
    <p:extLst>
      <p:ext uri="{BB962C8B-B14F-4D97-AF65-F5344CB8AC3E}">
        <p14:creationId xmlns:p14="http://schemas.microsoft.com/office/powerpoint/2010/main" val="36941010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15" name="Google Shape;415;p47"/>
          <p:cNvSpPr txBox="1">
            <a:spLocks noGrp="1"/>
          </p:cNvSpPr>
          <p:nvPr>
            <p:ph type="title"/>
          </p:nvPr>
        </p:nvSpPr>
        <p:spPr>
          <a:xfrm>
            <a:off x="700800" y="491825"/>
            <a:ext cx="7742400" cy="65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CarGoal Script</a:t>
            </a:r>
            <a:endParaRPr dirty="0"/>
          </a:p>
        </p:txBody>
      </p:sp>
      <p:cxnSp>
        <p:nvCxnSpPr>
          <p:cNvPr id="445" name="Google Shape;445;p47"/>
          <p:cNvCxnSpPr/>
          <p:nvPr/>
        </p:nvCxnSpPr>
        <p:spPr>
          <a:xfrm>
            <a:off x="4569475" y="1606150"/>
            <a:ext cx="0" cy="2736900"/>
          </a:xfrm>
          <a:prstGeom prst="straightConnector1">
            <a:avLst/>
          </a:prstGeom>
          <a:noFill/>
          <a:ln w="19050" cap="flat" cmpd="sng">
            <a:solidFill>
              <a:schemeClr val="accent2"/>
            </a:solidFill>
            <a:prstDash val="solid"/>
            <a:round/>
            <a:headEnd type="none" w="med" len="med"/>
            <a:tailEnd type="none" w="med" len="med"/>
          </a:ln>
        </p:spPr>
      </p:cxnSp>
      <p:pic>
        <p:nvPicPr>
          <p:cNvPr id="2" name="Picture 1"/>
          <p:cNvPicPr>
            <a:picLocks noChangeAspect="1"/>
          </p:cNvPicPr>
          <p:nvPr/>
        </p:nvPicPr>
        <p:blipFill>
          <a:blip r:embed="rId3"/>
          <a:stretch>
            <a:fillRect/>
          </a:stretch>
        </p:blipFill>
        <p:spPr>
          <a:xfrm>
            <a:off x="750505" y="1107022"/>
            <a:ext cx="3669095" cy="3626431"/>
          </a:xfrm>
          <a:prstGeom prst="rect">
            <a:avLst/>
          </a:prstGeom>
        </p:spPr>
      </p:pic>
      <p:pic>
        <p:nvPicPr>
          <p:cNvPr id="4" name="Picture 3"/>
          <p:cNvPicPr>
            <a:picLocks noChangeAspect="1"/>
          </p:cNvPicPr>
          <p:nvPr/>
        </p:nvPicPr>
        <p:blipFill>
          <a:blip r:embed="rId4"/>
          <a:stretch>
            <a:fillRect/>
          </a:stretch>
        </p:blipFill>
        <p:spPr>
          <a:xfrm>
            <a:off x="4648201" y="1107022"/>
            <a:ext cx="4405745" cy="4036478"/>
          </a:xfrm>
          <a:prstGeom prst="rect">
            <a:avLst/>
          </a:prstGeom>
        </p:spPr>
      </p:pic>
    </p:spTree>
    <p:extLst>
      <p:ext uri="{BB962C8B-B14F-4D97-AF65-F5344CB8AC3E}">
        <p14:creationId xmlns:p14="http://schemas.microsoft.com/office/powerpoint/2010/main" val="31166293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grpSp>
        <p:nvGrpSpPr>
          <p:cNvPr id="706" name="Google Shape;706;p62"/>
          <p:cNvGrpSpPr/>
          <p:nvPr/>
        </p:nvGrpSpPr>
        <p:grpSpPr>
          <a:xfrm>
            <a:off x="403049" y="1193073"/>
            <a:ext cx="3360177" cy="2727850"/>
            <a:chOff x="821750" y="1200000"/>
            <a:chExt cx="3360177" cy="2727850"/>
          </a:xfrm>
        </p:grpSpPr>
        <p:sp>
          <p:nvSpPr>
            <p:cNvPr id="707" name="Google Shape;707;p62"/>
            <p:cNvSpPr/>
            <p:nvPr/>
          </p:nvSpPr>
          <p:spPr>
            <a:xfrm>
              <a:off x="821750" y="1200000"/>
              <a:ext cx="3357900" cy="20430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62"/>
            <p:cNvSpPr/>
            <p:nvPr/>
          </p:nvSpPr>
          <p:spPr>
            <a:xfrm>
              <a:off x="821750" y="3241850"/>
              <a:ext cx="3360177" cy="292099"/>
            </a:xfrm>
            <a:custGeom>
              <a:avLst/>
              <a:gdLst/>
              <a:ahLst/>
              <a:cxnLst/>
              <a:rect l="l" t="t" r="r" b="b"/>
              <a:pathLst>
                <a:path w="84469" h="7324" extrusionOk="0">
                  <a:moveTo>
                    <a:pt x="0" y="4855"/>
                  </a:moveTo>
                  <a:cubicBezTo>
                    <a:pt x="0" y="6236"/>
                    <a:pt x="1298" y="7324"/>
                    <a:pt x="2679" y="7324"/>
                  </a:cubicBezTo>
                  <a:lnTo>
                    <a:pt x="41659" y="7324"/>
                  </a:lnTo>
                  <a:lnTo>
                    <a:pt x="42998" y="7324"/>
                  </a:lnTo>
                  <a:lnTo>
                    <a:pt x="81979" y="7324"/>
                  </a:lnTo>
                  <a:cubicBezTo>
                    <a:pt x="83360" y="7324"/>
                    <a:pt x="84469" y="6236"/>
                    <a:pt x="84469" y="4855"/>
                  </a:cubicBezTo>
                  <a:lnTo>
                    <a:pt x="84469" y="1"/>
                  </a:lnTo>
                  <a:lnTo>
                    <a:pt x="0" y="1"/>
                  </a:lnTo>
                  <a:close/>
                </a:path>
              </a:pathLst>
            </a:cu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62"/>
            <p:cNvSpPr/>
            <p:nvPr/>
          </p:nvSpPr>
          <p:spPr>
            <a:xfrm>
              <a:off x="2166200" y="3533950"/>
              <a:ext cx="695700" cy="2574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2"/>
            <p:cNvSpPr/>
            <p:nvPr/>
          </p:nvSpPr>
          <p:spPr>
            <a:xfrm>
              <a:off x="1412825" y="3791350"/>
              <a:ext cx="2202600" cy="1365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 name="Google Shape;711;p62"/>
          <p:cNvSpPr txBox="1">
            <a:spLocks noGrp="1"/>
          </p:cNvSpPr>
          <p:nvPr>
            <p:ph type="title"/>
          </p:nvPr>
        </p:nvSpPr>
        <p:spPr>
          <a:xfrm>
            <a:off x="2443199" y="199473"/>
            <a:ext cx="3593400" cy="662400"/>
          </a:xfrm>
          <a:prstGeom prst="rect">
            <a:avLst/>
          </a:prstGeom>
        </p:spPr>
        <p:txBody>
          <a:bodyPr spcFirstLastPara="1" wrap="square" lIns="91425" tIns="91425" rIns="91425" bIns="91425" anchor="b" anchorCtr="0">
            <a:noAutofit/>
          </a:bodyPr>
          <a:lstStyle/>
          <a:p>
            <a:pPr algn="ctr"/>
            <a:r>
              <a:rPr lang="en-US" dirty="0"/>
              <a:t/>
            </a:r>
            <a:br>
              <a:rPr lang="en-US" dirty="0"/>
            </a:br>
            <a:r>
              <a:rPr lang="en-US" dirty="0" err="1" smtClean="0"/>
              <a:t>AgentsController</a:t>
            </a:r>
            <a:endParaRPr lang="en-US" dirty="0"/>
          </a:p>
        </p:txBody>
      </p:sp>
      <p:sp>
        <p:nvSpPr>
          <p:cNvPr id="712" name="Google Shape;712;p62"/>
          <p:cNvSpPr txBox="1">
            <a:spLocks noGrp="1"/>
          </p:cNvSpPr>
          <p:nvPr>
            <p:ph type="subTitle" idx="1"/>
          </p:nvPr>
        </p:nvSpPr>
        <p:spPr>
          <a:xfrm>
            <a:off x="4752819" y="1039473"/>
            <a:ext cx="3191400" cy="3103036"/>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dirty="0" smtClean="0"/>
              <a:t>Is </a:t>
            </a:r>
            <a:r>
              <a:rPr lang="en-US" dirty="0"/>
              <a:t>an empty object, which contains the "</a:t>
            </a:r>
            <a:r>
              <a:rPr lang="en-US" i="1" dirty="0" err="1"/>
              <a:t>AgentsController</a:t>
            </a:r>
            <a:r>
              <a:rPr lang="en-US" dirty="0"/>
              <a:t>" script. </a:t>
            </a:r>
            <a:endParaRPr lang="en-US" dirty="0" smtClean="0"/>
          </a:p>
          <a:p>
            <a:pPr>
              <a:buFont typeface="Arial" panose="020B0604020202020204" pitchFamily="34" charset="0"/>
              <a:buChar char="•"/>
            </a:pPr>
            <a:r>
              <a:rPr lang="en-US" dirty="0" smtClean="0"/>
              <a:t>This </a:t>
            </a:r>
            <a:r>
              <a:rPr lang="en-US" dirty="0"/>
              <a:t>script has a function that is called at the beginning of each episode. This function randomizes the position of each agent at the beginning of each episode. Also, it destroys the previous goals, and then it calls the "</a:t>
            </a:r>
            <a:r>
              <a:rPr lang="en-US" i="1" dirty="0"/>
              <a:t>Setup</a:t>
            </a:r>
            <a:r>
              <a:rPr lang="en-US" dirty="0"/>
              <a:t>" function of the "</a:t>
            </a:r>
            <a:r>
              <a:rPr lang="en-US" i="1" dirty="0" err="1"/>
              <a:t>CarSpot</a:t>
            </a:r>
            <a:r>
              <a:rPr lang="en-US" dirty="0"/>
              <a:t>" script, to reset the parking spots. </a:t>
            </a:r>
          </a:p>
        </p:txBody>
      </p:sp>
      <p:pic>
        <p:nvPicPr>
          <p:cNvPr id="3" name="Picture 2"/>
          <p:cNvPicPr>
            <a:picLocks noChangeAspect="1"/>
          </p:cNvPicPr>
          <p:nvPr/>
        </p:nvPicPr>
        <p:blipFill>
          <a:blip r:embed="rId3"/>
          <a:stretch>
            <a:fillRect/>
          </a:stretch>
        </p:blipFill>
        <p:spPr>
          <a:xfrm>
            <a:off x="1339706" y="1288368"/>
            <a:ext cx="1614921" cy="1852409"/>
          </a:xfrm>
          <a:prstGeom prst="rect">
            <a:avLst/>
          </a:prstGeom>
        </p:spPr>
      </p:pic>
    </p:spTree>
    <p:extLst>
      <p:ext uri="{BB962C8B-B14F-4D97-AF65-F5344CB8AC3E}">
        <p14:creationId xmlns:p14="http://schemas.microsoft.com/office/powerpoint/2010/main" val="30849373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15" name="Google Shape;415;p47"/>
          <p:cNvSpPr txBox="1">
            <a:spLocks noGrp="1"/>
          </p:cNvSpPr>
          <p:nvPr>
            <p:ph type="title"/>
          </p:nvPr>
        </p:nvSpPr>
        <p:spPr>
          <a:xfrm>
            <a:off x="700800" y="491825"/>
            <a:ext cx="7742400" cy="656400"/>
          </a:xfrm>
          <a:prstGeom prst="rect">
            <a:avLst/>
          </a:prstGeom>
        </p:spPr>
        <p:txBody>
          <a:bodyPr spcFirstLastPara="1" wrap="square" lIns="91425" tIns="91425" rIns="91425" bIns="91425" anchor="t" anchorCtr="0">
            <a:noAutofit/>
          </a:bodyPr>
          <a:lstStyle/>
          <a:p>
            <a:pPr lvl="0"/>
            <a:r>
              <a:rPr lang="en-US" dirty="0" err="1"/>
              <a:t>AgentsController</a:t>
            </a:r>
            <a:r>
              <a:rPr lang="en" dirty="0" smtClean="0"/>
              <a:t> Script</a:t>
            </a:r>
            <a:endParaRPr dirty="0"/>
          </a:p>
        </p:txBody>
      </p:sp>
      <p:cxnSp>
        <p:nvCxnSpPr>
          <p:cNvPr id="445" name="Google Shape;445;p47"/>
          <p:cNvCxnSpPr/>
          <p:nvPr/>
        </p:nvCxnSpPr>
        <p:spPr>
          <a:xfrm>
            <a:off x="2962348" y="1606150"/>
            <a:ext cx="0" cy="2736900"/>
          </a:xfrm>
          <a:prstGeom prst="straightConnector1">
            <a:avLst/>
          </a:prstGeom>
          <a:noFill/>
          <a:ln w="19050" cap="flat" cmpd="sng">
            <a:solidFill>
              <a:schemeClr val="accent2"/>
            </a:solidFill>
            <a:prstDash val="solid"/>
            <a:round/>
            <a:headEnd type="none" w="med" len="med"/>
            <a:tailEnd type="none" w="med" len="med"/>
          </a:ln>
        </p:spPr>
      </p:cxnSp>
      <p:pic>
        <p:nvPicPr>
          <p:cNvPr id="3" name="Picture 2"/>
          <p:cNvPicPr>
            <a:picLocks noChangeAspect="1"/>
          </p:cNvPicPr>
          <p:nvPr/>
        </p:nvPicPr>
        <p:blipFill>
          <a:blip r:embed="rId3"/>
          <a:stretch>
            <a:fillRect/>
          </a:stretch>
        </p:blipFill>
        <p:spPr>
          <a:xfrm>
            <a:off x="131617" y="1314652"/>
            <a:ext cx="2734032" cy="3319896"/>
          </a:xfrm>
          <a:prstGeom prst="rect">
            <a:avLst/>
          </a:prstGeom>
        </p:spPr>
      </p:pic>
      <p:pic>
        <p:nvPicPr>
          <p:cNvPr id="5" name="Picture 4"/>
          <p:cNvPicPr>
            <a:picLocks noChangeAspect="1"/>
          </p:cNvPicPr>
          <p:nvPr/>
        </p:nvPicPr>
        <p:blipFill>
          <a:blip r:embed="rId4"/>
          <a:stretch>
            <a:fillRect/>
          </a:stretch>
        </p:blipFill>
        <p:spPr>
          <a:xfrm>
            <a:off x="3059049" y="1314652"/>
            <a:ext cx="6084952" cy="3503652"/>
          </a:xfrm>
          <a:prstGeom prst="rect">
            <a:avLst/>
          </a:prstGeom>
        </p:spPr>
      </p:pic>
    </p:spTree>
    <p:extLst>
      <p:ext uri="{BB962C8B-B14F-4D97-AF65-F5344CB8AC3E}">
        <p14:creationId xmlns:p14="http://schemas.microsoft.com/office/powerpoint/2010/main" val="28228983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title" idx="15"/>
          </p:nvPr>
        </p:nvSpPr>
        <p:spPr>
          <a:xfrm>
            <a:off x="700800" y="491825"/>
            <a:ext cx="7742400" cy="65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206" name="Google Shape;206;p37"/>
          <p:cNvSpPr txBox="1">
            <a:spLocks noGrp="1"/>
          </p:cNvSpPr>
          <p:nvPr>
            <p:ph type="subTitle" idx="6"/>
          </p:nvPr>
        </p:nvSpPr>
        <p:spPr>
          <a:xfrm>
            <a:off x="2175164" y="2291824"/>
            <a:ext cx="2229099" cy="619133"/>
          </a:xfrm>
          <a:prstGeom prst="rect">
            <a:avLst/>
          </a:prstGeom>
        </p:spPr>
        <p:txBody>
          <a:bodyPr spcFirstLastPara="1" wrap="square" lIns="91425" tIns="91425" rIns="91425" bIns="91425" anchor="ctr" anchorCtr="0">
            <a:noAutofit/>
          </a:bodyPr>
          <a:lstStyle/>
          <a:p>
            <a:pPr marL="0" indent="0">
              <a:lnSpc>
                <a:spcPct val="120000"/>
              </a:lnSpc>
              <a:buSzPts val="1100"/>
            </a:pPr>
            <a:r>
              <a:rPr lang="en" dirty="0"/>
              <a:t>Reinforcement Learning</a:t>
            </a:r>
            <a:endParaRPr dirty="0"/>
          </a:p>
        </p:txBody>
      </p:sp>
      <p:sp>
        <p:nvSpPr>
          <p:cNvPr id="207" name="Google Shape;207;p37"/>
          <p:cNvSpPr txBox="1">
            <a:spLocks noGrp="1"/>
          </p:cNvSpPr>
          <p:nvPr>
            <p:ph type="subTitle" idx="7"/>
          </p:nvPr>
        </p:nvSpPr>
        <p:spPr>
          <a:xfrm>
            <a:off x="4739659" y="2241390"/>
            <a:ext cx="2113800" cy="360000"/>
          </a:xfrm>
          <a:prstGeom prst="rect">
            <a:avLst/>
          </a:prstGeom>
        </p:spPr>
        <p:txBody>
          <a:bodyPr spcFirstLastPara="1" wrap="square" lIns="91425" tIns="91425" rIns="91425" bIns="91425" anchor="ctr" anchorCtr="0">
            <a:noAutofit/>
          </a:bodyPr>
          <a:lstStyle/>
          <a:p>
            <a:pPr marL="0" lvl="0" indent="0"/>
            <a:r>
              <a:rPr lang="en-US" dirty="0"/>
              <a:t>Related Work</a:t>
            </a:r>
          </a:p>
        </p:txBody>
      </p:sp>
      <p:sp>
        <p:nvSpPr>
          <p:cNvPr id="208" name="Google Shape;208;p37"/>
          <p:cNvSpPr txBox="1">
            <a:spLocks noGrp="1"/>
          </p:cNvSpPr>
          <p:nvPr>
            <p:ph type="subTitle" idx="8"/>
          </p:nvPr>
        </p:nvSpPr>
        <p:spPr>
          <a:xfrm>
            <a:off x="4739659" y="3910988"/>
            <a:ext cx="2113800" cy="360000"/>
          </a:xfrm>
          <a:prstGeom prst="rect">
            <a:avLst/>
          </a:prstGeom>
        </p:spPr>
        <p:txBody>
          <a:bodyPr spcFirstLastPara="1" wrap="square" lIns="91425" tIns="91425" rIns="91425" bIns="91425" anchor="ctr" anchorCtr="0">
            <a:noAutofit/>
          </a:bodyPr>
          <a:lstStyle/>
          <a:p>
            <a:pPr marL="0" lvl="0" indent="0">
              <a:buSzPts val="1100"/>
            </a:pPr>
            <a:r>
              <a:rPr lang="en" dirty="0"/>
              <a:t>Prefabs</a:t>
            </a:r>
            <a:endParaRPr dirty="0"/>
          </a:p>
        </p:txBody>
      </p:sp>
      <p:sp>
        <p:nvSpPr>
          <p:cNvPr id="209" name="Google Shape;209;p37"/>
          <p:cNvSpPr txBox="1">
            <a:spLocks noGrp="1"/>
          </p:cNvSpPr>
          <p:nvPr>
            <p:ph type="title"/>
          </p:nvPr>
        </p:nvSpPr>
        <p:spPr>
          <a:xfrm>
            <a:off x="2515724" y="1644457"/>
            <a:ext cx="1663200" cy="676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210" name="Google Shape;210;p37"/>
          <p:cNvSpPr txBox="1">
            <a:spLocks noGrp="1"/>
          </p:cNvSpPr>
          <p:nvPr>
            <p:ph type="title" idx="3"/>
          </p:nvPr>
        </p:nvSpPr>
        <p:spPr>
          <a:xfrm>
            <a:off x="4964959" y="1644457"/>
            <a:ext cx="1663200" cy="676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sp>
        <p:nvSpPr>
          <p:cNvPr id="211" name="Google Shape;211;p37"/>
          <p:cNvSpPr txBox="1">
            <a:spLocks noGrp="1"/>
          </p:cNvSpPr>
          <p:nvPr>
            <p:ph type="title" idx="4"/>
          </p:nvPr>
        </p:nvSpPr>
        <p:spPr>
          <a:xfrm>
            <a:off x="2515724" y="3305385"/>
            <a:ext cx="1663200" cy="64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212" name="Google Shape;212;p37"/>
          <p:cNvSpPr txBox="1">
            <a:spLocks noGrp="1"/>
          </p:cNvSpPr>
          <p:nvPr>
            <p:ph type="title" idx="5"/>
          </p:nvPr>
        </p:nvSpPr>
        <p:spPr>
          <a:xfrm>
            <a:off x="4964959" y="3305392"/>
            <a:ext cx="1663200" cy="64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sp>
        <p:nvSpPr>
          <p:cNvPr id="217" name="Google Shape;217;p37"/>
          <p:cNvSpPr txBox="1">
            <a:spLocks noGrp="1"/>
          </p:cNvSpPr>
          <p:nvPr>
            <p:ph type="subTitle" idx="14"/>
          </p:nvPr>
        </p:nvSpPr>
        <p:spPr>
          <a:xfrm>
            <a:off x="2345492" y="4054556"/>
            <a:ext cx="2113800" cy="360000"/>
          </a:xfrm>
          <a:prstGeom prst="rect">
            <a:avLst/>
          </a:prstGeom>
        </p:spPr>
        <p:txBody>
          <a:bodyPr spcFirstLastPara="1" wrap="square" lIns="91425" tIns="91425" rIns="91425" bIns="91425" anchor="ctr" anchorCtr="0">
            <a:noAutofit/>
          </a:bodyPr>
          <a:lstStyle/>
          <a:p>
            <a:pPr marL="0" lvl="0" indent="0">
              <a:buSzPts val="1100"/>
            </a:pPr>
            <a:r>
              <a:rPr lang="en-US" dirty="0"/>
              <a:t>Problem Statement</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grpSp>
        <p:nvGrpSpPr>
          <p:cNvPr id="706" name="Google Shape;706;p62"/>
          <p:cNvGrpSpPr/>
          <p:nvPr/>
        </p:nvGrpSpPr>
        <p:grpSpPr>
          <a:xfrm>
            <a:off x="403049" y="1193073"/>
            <a:ext cx="3360177" cy="2727850"/>
            <a:chOff x="821750" y="1200000"/>
            <a:chExt cx="3360177" cy="2727850"/>
          </a:xfrm>
        </p:grpSpPr>
        <p:sp>
          <p:nvSpPr>
            <p:cNvPr id="707" name="Google Shape;707;p62"/>
            <p:cNvSpPr/>
            <p:nvPr/>
          </p:nvSpPr>
          <p:spPr>
            <a:xfrm>
              <a:off x="821750" y="1200000"/>
              <a:ext cx="3357900" cy="20430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62"/>
            <p:cNvSpPr/>
            <p:nvPr/>
          </p:nvSpPr>
          <p:spPr>
            <a:xfrm>
              <a:off x="821750" y="3241850"/>
              <a:ext cx="3360177" cy="292099"/>
            </a:xfrm>
            <a:custGeom>
              <a:avLst/>
              <a:gdLst/>
              <a:ahLst/>
              <a:cxnLst/>
              <a:rect l="l" t="t" r="r" b="b"/>
              <a:pathLst>
                <a:path w="84469" h="7324" extrusionOk="0">
                  <a:moveTo>
                    <a:pt x="0" y="4855"/>
                  </a:moveTo>
                  <a:cubicBezTo>
                    <a:pt x="0" y="6236"/>
                    <a:pt x="1298" y="7324"/>
                    <a:pt x="2679" y="7324"/>
                  </a:cubicBezTo>
                  <a:lnTo>
                    <a:pt x="41659" y="7324"/>
                  </a:lnTo>
                  <a:lnTo>
                    <a:pt x="42998" y="7324"/>
                  </a:lnTo>
                  <a:lnTo>
                    <a:pt x="81979" y="7324"/>
                  </a:lnTo>
                  <a:cubicBezTo>
                    <a:pt x="83360" y="7324"/>
                    <a:pt x="84469" y="6236"/>
                    <a:pt x="84469" y="4855"/>
                  </a:cubicBezTo>
                  <a:lnTo>
                    <a:pt x="84469" y="1"/>
                  </a:lnTo>
                  <a:lnTo>
                    <a:pt x="0" y="1"/>
                  </a:lnTo>
                  <a:close/>
                </a:path>
              </a:pathLst>
            </a:cu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62"/>
            <p:cNvSpPr/>
            <p:nvPr/>
          </p:nvSpPr>
          <p:spPr>
            <a:xfrm>
              <a:off x="2166200" y="3533950"/>
              <a:ext cx="695700" cy="2574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2"/>
            <p:cNvSpPr/>
            <p:nvPr/>
          </p:nvSpPr>
          <p:spPr>
            <a:xfrm>
              <a:off x="1412825" y="3791350"/>
              <a:ext cx="2202600" cy="1365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 name="Google Shape;711;p62"/>
          <p:cNvSpPr txBox="1">
            <a:spLocks noGrp="1"/>
          </p:cNvSpPr>
          <p:nvPr>
            <p:ph type="title"/>
          </p:nvPr>
        </p:nvSpPr>
        <p:spPr>
          <a:xfrm>
            <a:off x="2443199" y="199473"/>
            <a:ext cx="3593400" cy="662400"/>
          </a:xfrm>
          <a:prstGeom prst="rect">
            <a:avLst/>
          </a:prstGeom>
        </p:spPr>
        <p:txBody>
          <a:bodyPr spcFirstLastPara="1" wrap="square" lIns="91425" tIns="91425" rIns="91425" bIns="91425" anchor="b" anchorCtr="0">
            <a:noAutofit/>
          </a:bodyPr>
          <a:lstStyle/>
          <a:p>
            <a:pPr algn="ctr"/>
            <a:r>
              <a:rPr lang="en-US" dirty="0"/>
              <a:t/>
            </a:r>
            <a:br>
              <a:rPr lang="en-US" dirty="0"/>
            </a:br>
            <a:r>
              <a:rPr lang="en-US" dirty="0" err="1"/>
              <a:t>CarSpots</a:t>
            </a:r>
            <a:r>
              <a:rPr lang="en-US" dirty="0"/>
              <a:t>: </a:t>
            </a:r>
            <a:br>
              <a:rPr lang="en-US" dirty="0"/>
            </a:br>
            <a:r>
              <a:rPr lang="en-US" dirty="0"/>
              <a:t/>
            </a:r>
            <a:br>
              <a:rPr lang="en-US" dirty="0"/>
            </a:br>
            <a:r>
              <a:rPr lang="en-US" dirty="0" err="1" smtClean="0"/>
              <a:t>CarSpots</a:t>
            </a:r>
            <a:endParaRPr dirty="0"/>
          </a:p>
        </p:txBody>
      </p:sp>
      <p:sp>
        <p:nvSpPr>
          <p:cNvPr id="712" name="Google Shape;712;p62"/>
          <p:cNvSpPr txBox="1">
            <a:spLocks noGrp="1"/>
          </p:cNvSpPr>
          <p:nvPr>
            <p:ph type="subTitle" idx="1"/>
          </p:nvPr>
        </p:nvSpPr>
        <p:spPr>
          <a:xfrm>
            <a:off x="4752819" y="1039473"/>
            <a:ext cx="3191400" cy="3103036"/>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dirty="0"/>
              <a:t>C</a:t>
            </a:r>
            <a:r>
              <a:rPr lang="en-US" dirty="0" smtClean="0"/>
              <a:t>ontains </a:t>
            </a:r>
            <a:r>
              <a:rPr lang="en-US" dirty="0"/>
              <a:t>all the parked cars as its children. </a:t>
            </a:r>
            <a:endParaRPr lang="en-US" dirty="0" smtClean="0"/>
          </a:p>
          <a:p>
            <a:pPr>
              <a:buFont typeface="Arial" panose="020B0604020202020204" pitchFamily="34" charset="0"/>
              <a:buChar char="•"/>
            </a:pPr>
            <a:r>
              <a:rPr lang="en-US" dirty="0" smtClean="0"/>
              <a:t>Whenever </a:t>
            </a:r>
            <a:r>
              <a:rPr lang="en-US" dirty="0"/>
              <a:t>the "</a:t>
            </a:r>
            <a:r>
              <a:rPr lang="en-US" i="1" dirty="0"/>
              <a:t>Setup</a:t>
            </a:r>
            <a:r>
              <a:rPr lang="en-US" dirty="0"/>
              <a:t>" function of its script (</a:t>
            </a:r>
            <a:r>
              <a:rPr lang="en-US" i="1" dirty="0" err="1"/>
              <a:t>CarSpot</a:t>
            </a:r>
            <a:r>
              <a:rPr lang="en-US" dirty="0"/>
              <a:t>) is called, it chooses a random number for free parking lots. Then it chooses random places for the goals, makes the parked car of that place disable, and creates "</a:t>
            </a:r>
            <a:r>
              <a:rPr lang="en-US" i="1" dirty="0" err="1"/>
              <a:t>GoalFinal</a:t>
            </a:r>
            <a:r>
              <a:rPr lang="en-US" dirty="0"/>
              <a:t>" prefab instead of them. </a:t>
            </a:r>
          </a:p>
        </p:txBody>
      </p:sp>
      <p:pic>
        <p:nvPicPr>
          <p:cNvPr id="2" name="Picture 1"/>
          <p:cNvPicPr>
            <a:picLocks noChangeAspect="1"/>
          </p:cNvPicPr>
          <p:nvPr/>
        </p:nvPicPr>
        <p:blipFill>
          <a:blip r:embed="rId3"/>
          <a:stretch>
            <a:fillRect/>
          </a:stretch>
        </p:blipFill>
        <p:spPr>
          <a:xfrm>
            <a:off x="452437" y="1246486"/>
            <a:ext cx="3253654" cy="1936173"/>
          </a:xfrm>
          <a:prstGeom prst="rect">
            <a:avLst/>
          </a:prstGeom>
        </p:spPr>
      </p:pic>
    </p:spTree>
    <p:extLst>
      <p:ext uri="{BB962C8B-B14F-4D97-AF65-F5344CB8AC3E}">
        <p14:creationId xmlns:p14="http://schemas.microsoft.com/office/powerpoint/2010/main" val="24800806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15" name="Google Shape;415;p47"/>
          <p:cNvSpPr txBox="1">
            <a:spLocks noGrp="1"/>
          </p:cNvSpPr>
          <p:nvPr>
            <p:ph type="title"/>
          </p:nvPr>
        </p:nvSpPr>
        <p:spPr>
          <a:xfrm>
            <a:off x="700800" y="491825"/>
            <a:ext cx="7742400" cy="656400"/>
          </a:xfrm>
          <a:prstGeom prst="rect">
            <a:avLst/>
          </a:prstGeom>
        </p:spPr>
        <p:txBody>
          <a:bodyPr spcFirstLastPara="1" wrap="square" lIns="91425" tIns="91425" rIns="91425" bIns="91425" anchor="t" anchorCtr="0">
            <a:noAutofit/>
          </a:bodyPr>
          <a:lstStyle/>
          <a:p>
            <a:pPr lvl="0"/>
            <a:r>
              <a:rPr lang="en-US" dirty="0" err="1" smtClean="0"/>
              <a:t>Carspots</a:t>
            </a:r>
            <a:r>
              <a:rPr lang="en" dirty="0" smtClean="0"/>
              <a:t> Script</a:t>
            </a:r>
            <a:endParaRPr dirty="0"/>
          </a:p>
        </p:txBody>
      </p:sp>
      <p:cxnSp>
        <p:nvCxnSpPr>
          <p:cNvPr id="445" name="Google Shape;445;p47"/>
          <p:cNvCxnSpPr/>
          <p:nvPr/>
        </p:nvCxnSpPr>
        <p:spPr>
          <a:xfrm>
            <a:off x="2201967" y="1571514"/>
            <a:ext cx="0" cy="2736900"/>
          </a:xfrm>
          <a:prstGeom prst="straightConnector1">
            <a:avLst/>
          </a:prstGeom>
          <a:noFill/>
          <a:ln w="19050" cap="flat" cmpd="sng">
            <a:solidFill>
              <a:schemeClr val="accent2"/>
            </a:solidFill>
            <a:prstDash val="solid"/>
            <a:round/>
            <a:headEnd type="none" w="med" len="med"/>
            <a:tailEnd type="none" w="med" len="med"/>
          </a:ln>
        </p:spPr>
      </p:cxnSp>
      <p:cxnSp>
        <p:nvCxnSpPr>
          <p:cNvPr id="6" name="Google Shape;445;p47"/>
          <p:cNvCxnSpPr/>
          <p:nvPr/>
        </p:nvCxnSpPr>
        <p:spPr>
          <a:xfrm>
            <a:off x="5490802" y="1571514"/>
            <a:ext cx="0" cy="2736900"/>
          </a:xfrm>
          <a:prstGeom prst="straightConnector1">
            <a:avLst/>
          </a:prstGeom>
          <a:noFill/>
          <a:ln w="19050" cap="flat" cmpd="sng">
            <a:solidFill>
              <a:schemeClr val="accent2"/>
            </a:solidFill>
            <a:prstDash val="solid"/>
            <a:round/>
            <a:headEnd type="none" w="med" len="med"/>
            <a:tailEnd type="none" w="med" len="med"/>
          </a:ln>
        </p:spPr>
      </p:cxnSp>
      <p:pic>
        <p:nvPicPr>
          <p:cNvPr id="2" name="Picture 1"/>
          <p:cNvPicPr>
            <a:picLocks noChangeAspect="1"/>
          </p:cNvPicPr>
          <p:nvPr/>
        </p:nvPicPr>
        <p:blipFill>
          <a:blip r:embed="rId3"/>
          <a:stretch>
            <a:fillRect/>
          </a:stretch>
        </p:blipFill>
        <p:spPr>
          <a:xfrm>
            <a:off x="-1" y="1297881"/>
            <a:ext cx="2107509" cy="3776499"/>
          </a:xfrm>
          <a:prstGeom prst="rect">
            <a:avLst/>
          </a:prstGeom>
        </p:spPr>
      </p:pic>
      <p:pic>
        <p:nvPicPr>
          <p:cNvPr id="4" name="Picture 3"/>
          <p:cNvPicPr>
            <a:picLocks noChangeAspect="1"/>
          </p:cNvPicPr>
          <p:nvPr/>
        </p:nvPicPr>
        <p:blipFill>
          <a:blip r:embed="rId4"/>
          <a:stretch>
            <a:fillRect/>
          </a:stretch>
        </p:blipFill>
        <p:spPr>
          <a:xfrm>
            <a:off x="2251232" y="1297882"/>
            <a:ext cx="3165279" cy="3284163"/>
          </a:xfrm>
          <a:prstGeom prst="rect">
            <a:avLst/>
          </a:prstGeom>
        </p:spPr>
      </p:pic>
      <p:pic>
        <p:nvPicPr>
          <p:cNvPr id="7" name="Picture 6"/>
          <p:cNvPicPr>
            <a:picLocks noChangeAspect="1"/>
          </p:cNvPicPr>
          <p:nvPr/>
        </p:nvPicPr>
        <p:blipFill>
          <a:blip r:embed="rId5"/>
          <a:stretch>
            <a:fillRect/>
          </a:stretch>
        </p:blipFill>
        <p:spPr>
          <a:xfrm>
            <a:off x="5560234" y="1148225"/>
            <a:ext cx="3583766" cy="3995275"/>
          </a:xfrm>
          <a:prstGeom prst="rect">
            <a:avLst/>
          </a:prstGeom>
        </p:spPr>
      </p:pic>
    </p:spTree>
    <p:extLst>
      <p:ext uri="{BB962C8B-B14F-4D97-AF65-F5344CB8AC3E}">
        <p14:creationId xmlns:p14="http://schemas.microsoft.com/office/powerpoint/2010/main" val="26511310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grpSp>
        <p:nvGrpSpPr>
          <p:cNvPr id="706" name="Google Shape;706;p62"/>
          <p:cNvGrpSpPr/>
          <p:nvPr/>
        </p:nvGrpSpPr>
        <p:grpSpPr>
          <a:xfrm>
            <a:off x="403049" y="1193073"/>
            <a:ext cx="3360177" cy="2727850"/>
            <a:chOff x="821750" y="1200000"/>
            <a:chExt cx="3360177" cy="2727850"/>
          </a:xfrm>
        </p:grpSpPr>
        <p:sp>
          <p:nvSpPr>
            <p:cNvPr id="707" name="Google Shape;707;p62"/>
            <p:cNvSpPr/>
            <p:nvPr/>
          </p:nvSpPr>
          <p:spPr>
            <a:xfrm>
              <a:off x="821750" y="1200000"/>
              <a:ext cx="3357900" cy="20430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62"/>
            <p:cNvSpPr/>
            <p:nvPr/>
          </p:nvSpPr>
          <p:spPr>
            <a:xfrm>
              <a:off x="821750" y="3241850"/>
              <a:ext cx="3360177" cy="292099"/>
            </a:xfrm>
            <a:custGeom>
              <a:avLst/>
              <a:gdLst/>
              <a:ahLst/>
              <a:cxnLst/>
              <a:rect l="l" t="t" r="r" b="b"/>
              <a:pathLst>
                <a:path w="84469" h="7324" extrusionOk="0">
                  <a:moveTo>
                    <a:pt x="0" y="4855"/>
                  </a:moveTo>
                  <a:cubicBezTo>
                    <a:pt x="0" y="6236"/>
                    <a:pt x="1298" y="7324"/>
                    <a:pt x="2679" y="7324"/>
                  </a:cubicBezTo>
                  <a:lnTo>
                    <a:pt x="41659" y="7324"/>
                  </a:lnTo>
                  <a:lnTo>
                    <a:pt x="42998" y="7324"/>
                  </a:lnTo>
                  <a:lnTo>
                    <a:pt x="81979" y="7324"/>
                  </a:lnTo>
                  <a:cubicBezTo>
                    <a:pt x="83360" y="7324"/>
                    <a:pt x="84469" y="6236"/>
                    <a:pt x="84469" y="4855"/>
                  </a:cubicBezTo>
                  <a:lnTo>
                    <a:pt x="84469" y="1"/>
                  </a:lnTo>
                  <a:lnTo>
                    <a:pt x="0" y="1"/>
                  </a:lnTo>
                  <a:close/>
                </a:path>
              </a:pathLst>
            </a:cu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62"/>
            <p:cNvSpPr/>
            <p:nvPr/>
          </p:nvSpPr>
          <p:spPr>
            <a:xfrm>
              <a:off x="2166200" y="3533950"/>
              <a:ext cx="695700" cy="2574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2"/>
            <p:cNvSpPr/>
            <p:nvPr/>
          </p:nvSpPr>
          <p:spPr>
            <a:xfrm>
              <a:off x="1412825" y="3791350"/>
              <a:ext cx="2202600" cy="1365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 name="Google Shape;711;p62"/>
          <p:cNvSpPr txBox="1">
            <a:spLocks noGrp="1"/>
          </p:cNvSpPr>
          <p:nvPr>
            <p:ph type="title"/>
          </p:nvPr>
        </p:nvSpPr>
        <p:spPr>
          <a:xfrm>
            <a:off x="2443199" y="199473"/>
            <a:ext cx="3593400" cy="662400"/>
          </a:xfrm>
          <a:prstGeom prst="rect">
            <a:avLst/>
          </a:prstGeom>
        </p:spPr>
        <p:txBody>
          <a:bodyPr spcFirstLastPara="1" wrap="square" lIns="91425" tIns="91425" rIns="91425" bIns="91425" anchor="b" anchorCtr="0">
            <a:noAutofit/>
          </a:bodyPr>
          <a:lstStyle/>
          <a:p>
            <a:pPr algn="ctr"/>
            <a:r>
              <a:rPr lang="en-US" dirty="0"/>
              <a:t/>
            </a:r>
            <a:br>
              <a:rPr lang="en-US" dirty="0"/>
            </a:br>
            <a:r>
              <a:rPr lang="en-US" dirty="0" err="1" smtClean="0"/>
              <a:t>CarAgent</a:t>
            </a:r>
            <a:endParaRPr lang="en-US" dirty="0"/>
          </a:p>
        </p:txBody>
      </p:sp>
      <p:sp>
        <p:nvSpPr>
          <p:cNvPr id="712" name="Google Shape;712;p62"/>
          <p:cNvSpPr txBox="1">
            <a:spLocks noGrp="1"/>
          </p:cNvSpPr>
          <p:nvPr>
            <p:ph type="subTitle" idx="1"/>
          </p:nvPr>
        </p:nvSpPr>
        <p:spPr>
          <a:xfrm>
            <a:off x="4752819" y="1039473"/>
            <a:ext cx="3920126" cy="3103036"/>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dirty="0" smtClean="0"/>
              <a:t>It has </a:t>
            </a:r>
            <a:r>
              <a:rPr lang="en-US" dirty="0"/>
              <a:t>a box collider for realizing whenever it collides with other objects in the environment. </a:t>
            </a:r>
            <a:endParaRPr lang="en-US" dirty="0" smtClean="0"/>
          </a:p>
          <a:p>
            <a:pPr>
              <a:buFont typeface="Arial" panose="020B0604020202020204" pitchFamily="34" charset="0"/>
              <a:buChar char="•"/>
            </a:pPr>
            <a:r>
              <a:rPr lang="en-US" dirty="0" smtClean="0"/>
              <a:t>Also</a:t>
            </a:r>
            <a:r>
              <a:rPr lang="en-US" dirty="0"/>
              <a:t>, it has a </a:t>
            </a:r>
            <a:r>
              <a:rPr lang="en-US" i="1" dirty="0" err="1"/>
              <a:t>rigidbody</a:t>
            </a:r>
            <a:r>
              <a:rPr lang="en-US" i="1" dirty="0"/>
              <a:t> </a:t>
            </a:r>
            <a:r>
              <a:rPr lang="en-US" dirty="0"/>
              <a:t>component, to seem more realistic. Whenever two agents collide with each other, they will take a negative reward by </a:t>
            </a:r>
            <a:r>
              <a:rPr lang="en-US" i="1" dirty="0" err="1"/>
              <a:t>OnTriggerEnter</a:t>
            </a:r>
            <a:r>
              <a:rPr lang="en-US" i="1" dirty="0"/>
              <a:t> </a:t>
            </a:r>
            <a:r>
              <a:rPr lang="en-US" dirty="0"/>
              <a:t>function of their </a:t>
            </a:r>
            <a:r>
              <a:rPr lang="en-US" i="1" dirty="0" err="1"/>
              <a:t>CarObstacle</a:t>
            </a:r>
            <a:r>
              <a:rPr lang="en-US" i="1" dirty="0"/>
              <a:t> </a:t>
            </a:r>
            <a:r>
              <a:rPr lang="en-US" dirty="0"/>
              <a:t>script. This prefab also has another script named </a:t>
            </a:r>
            <a:r>
              <a:rPr lang="en-US" i="1" dirty="0" err="1"/>
              <a:t>CarController</a:t>
            </a:r>
            <a:r>
              <a:rPr lang="en-US" dirty="0"/>
              <a:t>. In this script, after that the agent decides the action, it applied those actions and changes the position or rotation of the agent. </a:t>
            </a:r>
          </a:p>
        </p:txBody>
      </p:sp>
      <p:pic>
        <p:nvPicPr>
          <p:cNvPr id="2" name="Picture 1"/>
          <p:cNvPicPr>
            <a:picLocks noChangeAspect="1"/>
          </p:cNvPicPr>
          <p:nvPr/>
        </p:nvPicPr>
        <p:blipFill>
          <a:blip r:embed="rId3"/>
          <a:stretch>
            <a:fillRect/>
          </a:stretch>
        </p:blipFill>
        <p:spPr>
          <a:xfrm>
            <a:off x="467869" y="1266735"/>
            <a:ext cx="3228260" cy="1894527"/>
          </a:xfrm>
          <a:prstGeom prst="rect">
            <a:avLst/>
          </a:prstGeom>
        </p:spPr>
      </p:pic>
    </p:spTree>
    <p:extLst>
      <p:ext uri="{BB962C8B-B14F-4D97-AF65-F5344CB8AC3E}">
        <p14:creationId xmlns:p14="http://schemas.microsoft.com/office/powerpoint/2010/main" val="35144185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15" name="Google Shape;415;p47"/>
          <p:cNvSpPr txBox="1">
            <a:spLocks noGrp="1"/>
          </p:cNvSpPr>
          <p:nvPr>
            <p:ph type="title"/>
          </p:nvPr>
        </p:nvSpPr>
        <p:spPr>
          <a:xfrm>
            <a:off x="700800" y="491825"/>
            <a:ext cx="7742400" cy="656400"/>
          </a:xfrm>
          <a:prstGeom prst="rect">
            <a:avLst/>
          </a:prstGeom>
        </p:spPr>
        <p:txBody>
          <a:bodyPr spcFirstLastPara="1" wrap="square" lIns="91425" tIns="91425" rIns="91425" bIns="91425" anchor="t" anchorCtr="0">
            <a:noAutofit/>
          </a:bodyPr>
          <a:lstStyle/>
          <a:p>
            <a:pPr lvl="0"/>
            <a:r>
              <a:rPr lang="en-US" dirty="0" err="1" smtClean="0"/>
              <a:t>CarController</a:t>
            </a:r>
            <a:r>
              <a:rPr lang="en" dirty="0" smtClean="0"/>
              <a:t> Script</a:t>
            </a:r>
            <a:endParaRPr dirty="0"/>
          </a:p>
        </p:txBody>
      </p:sp>
      <p:cxnSp>
        <p:nvCxnSpPr>
          <p:cNvPr id="445" name="Google Shape;445;p47"/>
          <p:cNvCxnSpPr/>
          <p:nvPr/>
        </p:nvCxnSpPr>
        <p:spPr>
          <a:xfrm>
            <a:off x="4569475" y="1606150"/>
            <a:ext cx="0" cy="2736900"/>
          </a:xfrm>
          <a:prstGeom prst="straightConnector1">
            <a:avLst/>
          </a:prstGeom>
          <a:noFill/>
          <a:ln w="19050" cap="flat" cmpd="sng">
            <a:solidFill>
              <a:schemeClr val="accent2"/>
            </a:solidFill>
            <a:prstDash val="solid"/>
            <a:round/>
            <a:headEnd type="none" w="med" len="med"/>
            <a:tailEnd type="none" w="med" len="med"/>
          </a:ln>
        </p:spPr>
      </p:cxnSp>
      <p:pic>
        <p:nvPicPr>
          <p:cNvPr id="2" name="Picture 1"/>
          <p:cNvPicPr>
            <a:picLocks noChangeAspect="1"/>
          </p:cNvPicPr>
          <p:nvPr/>
        </p:nvPicPr>
        <p:blipFill>
          <a:blip r:embed="rId3"/>
          <a:stretch>
            <a:fillRect/>
          </a:stretch>
        </p:blipFill>
        <p:spPr>
          <a:xfrm>
            <a:off x="583036" y="1314652"/>
            <a:ext cx="3586859" cy="3513657"/>
          </a:xfrm>
          <a:prstGeom prst="rect">
            <a:avLst/>
          </a:prstGeom>
        </p:spPr>
      </p:pic>
      <p:pic>
        <p:nvPicPr>
          <p:cNvPr id="4" name="Picture 3"/>
          <p:cNvPicPr>
            <a:picLocks noChangeAspect="1"/>
          </p:cNvPicPr>
          <p:nvPr/>
        </p:nvPicPr>
        <p:blipFill>
          <a:blip r:embed="rId4"/>
          <a:stretch>
            <a:fillRect/>
          </a:stretch>
        </p:blipFill>
        <p:spPr>
          <a:xfrm>
            <a:off x="4969056" y="1314652"/>
            <a:ext cx="3784291" cy="3624493"/>
          </a:xfrm>
          <a:prstGeom prst="rect">
            <a:avLst/>
          </a:prstGeom>
        </p:spPr>
      </p:pic>
    </p:spTree>
    <p:extLst>
      <p:ext uri="{BB962C8B-B14F-4D97-AF65-F5344CB8AC3E}">
        <p14:creationId xmlns:p14="http://schemas.microsoft.com/office/powerpoint/2010/main" val="41331624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15" name="Google Shape;415;p47"/>
          <p:cNvSpPr txBox="1">
            <a:spLocks noGrp="1"/>
          </p:cNvSpPr>
          <p:nvPr>
            <p:ph type="title"/>
          </p:nvPr>
        </p:nvSpPr>
        <p:spPr>
          <a:xfrm>
            <a:off x="700800" y="491825"/>
            <a:ext cx="7742400" cy="656400"/>
          </a:xfrm>
          <a:prstGeom prst="rect">
            <a:avLst/>
          </a:prstGeom>
        </p:spPr>
        <p:txBody>
          <a:bodyPr spcFirstLastPara="1" wrap="square" lIns="91425" tIns="91425" rIns="91425" bIns="91425" anchor="t" anchorCtr="0">
            <a:noAutofit/>
          </a:bodyPr>
          <a:lstStyle/>
          <a:p>
            <a:pPr lvl="0"/>
            <a:r>
              <a:rPr lang="en-US" dirty="0" err="1"/>
              <a:t>CarAgent</a:t>
            </a:r>
            <a:r>
              <a:rPr lang="en" dirty="0" smtClean="0"/>
              <a:t> Script</a:t>
            </a:r>
            <a:endParaRPr dirty="0"/>
          </a:p>
        </p:txBody>
      </p:sp>
      <p:cxnSp>
        <p:nvCxnSpPr>
          <p:cNvPr id="445" name="Google Shape;445;p47"/>
          <p:cNvCxnSpPr/>
          <p:nvPr/>
        </p:nvCxnSpPr>
        <p:spPr>
          <a:xfrm>
            <a:off x="4569475" y="1606150"/>
            <a:ext cx="0" cy="2736900"/>
          </a:xfrm>
          <a:prstGeom prst="straightConnector1">
            <a:avLst/>
          </a:prstGeom>
          <a:noFill/>
          <a:ln w="19050" cap="flat" cmpd="sng">
            <a:solidFill>
              <a:schemeClr val="accent2"/>
            </a:solidFill>
            <a:prstDash val="solid"/>
            <a:round/>
            <a:headEnd type="none" w="med" len="med"/>
            <a:tailEnd type="none" w="med" len="med"/>
          </a:ln>
        </p:spPr>
      </p:cxnSp>
      <p:pic>
        <p:nvPicPr>
          <p:cNvPr id="6" name="Picture 5"/>
          <p:cNvPicPr>
            <a:picLocks noChangeAspect="1"/>
          </p:cNvPicPr>
          <p:nvPr/>
        </p:nvPicPr>
        <p:blipFill>
          <a:blip r:embed="rId3"/>
          <a:stretch>
            <a:fillRect/>
          </a:stretch>
        </p:blipFill>
        <p:spPr>
          <a:xfrm>
            <a:off x="800673" y="1148225"/>
            <a:ext cx="3394364" cy="3927310"/>
          </a:xfrm>
          <a:prstGeom prst="rect">
            <a:avLst/>
          </a:prstGeom>
        </p:spPr>
      </p:pic>
      <p:pic>
        <p:nvPicPr>
          <p:cNvPr id="7" name="Picture 6"/>
          <p:cNvPicPr>
            <a:picLocks noChangeAspect="1"/>
          </p:cNvPicPr>
          <p:nvPr/>
        </p:nvPicPr>
        <p:blipFill>
          <a:blip r:embed="rId4"/>
          <a:stretch>
            <a:fillRect/>
          </a:stretch>
        </p:blipFill>
        <p:spPr>
          <a:xfrm>
            <a:off x="4844041" y="1148225"/>
            <a:ext cx="3958924" cy="2773691"/>
          </a:xfrm>
          <a:prstGeom prst="rect">
            <a:avLst/>
          </a:prstGeom>
        </p:spPr>
      </p:pic>
    </p:spTree>
    <p:extLst>
      <p:ext uri="{BB962C8B-B14F-4D97-AF65-F5344CB8AC3E}">
        <p14:creationId xmlns:p14="http://schemas.microsoft.com/office/powerpoint/2010/main" val="12214803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15" name="Google Shape;415;p47"/>
          <p:cNvSpPr txBox="1">
            <a:spLocks noGrp="1"/>
          </p:cNvSpPr>
          <p:nvPr>
            <p:ph type="title"/>
          </p:nvPr>
        </p:nvSpPr>
        <p:spPr>
          <a:xfrm>
            <a:off x="700800" y="491825"/>
            <a:ext cx="7742400" cy="656400"/>
          </a:xfrm>
          <a:prstGeom prst="rect">
            <a:avLst/>
          </a:prstGeom>
        </p:spPr>
        <p:txBody>
          <a:bodyPr spcFirstLastPara="1" wrap="square" lIns="91425" tIns="91425" rIns="91425" bIns="91425" anchor="t" anchorCtr="0">
            <a:noAutofit/>
          </a:bodyPr>
          <a:lstStyle/>
          <a:p>
            <a:pPr lvl="0"/>
            <a:r>
              <a:rPr lang="en-US" dirty="0" err="1"/>
              <a:t>CarAgent</a:t>
            </a:r>
            <a:r>
              <a:rPr lang="en" dirty="0" smtClean="0"/>
              <a:t> Script</a:t>
            </a:r>
            <a:endParaRPr dirty="0"/>
          </a:p>
        </p:txBody>
      </p:sp>
      <p:cxnSp>
        <p:nvCxnSpPr>
          <p:cNvPr id="445" name="Google Shape;445;p47"/>
          <p:cNvCxnSpPr/>
          <p:nvPr/>
        </p:nvCxnSpPr>
        <p:spPr>
          <a:xfrm>
            <a:off x="4569475" y="1606150"/>
            <a:ext cx="0" cy="2736900"/>
          </a:xfrm>
          <a:prstGeom prst="straightConnector1">
            <a:avLst/>
          </a:prstGeom>
          <a:noFill/>
          <a:ln w="19050" cap="flat" cmpd="sng">
            <a:solidFill>
              <a:schemeClr val="accent2"/>
            </a:solidFill>
            <a:prstDash val="solid"/>
            <a:round/>
            <a:headEnd type="none" w="med" len="med"/>
            <a:tailEnd type="none" w="med" len="med"/>
          </a:ln>
        </p:spPr>
      </p:cxnSp>
      <p:pic>
        <p:nvPicPr>
          <p:cNvPr id="6" name="Picture 5"/>
          <p:cNvPicPr>
            <a:picLocks noChangeAspect="1"/>
          </p:cNvPicPr>
          <p:nvPr/>
        </p:nvPicPr>
        <p:blipFill>
          <a:blip r:embed="rId3"/>
          <a:stretch>
            <a:fillRect/>
          </a:stretch>
        </p:blipFill>
        <p:spPr>
          <a:xfrm>
            <a:off x="1238862" y="1148225"/>
            <a:ext cx="2522251" cy="3967522"/>
          </a:xfrm>
          <a:prstGeom prst="rect">
            <a:avLst/>
          </a:prstGeom>
        </p:spPr>
      </p:pic>
      <p:pic>
        <p:nvPicPr>
          <p:cNvPr id="10" name="Picture 9"/>
          <p:cNvPicPr>
            <a:picLocks noChangeAspect="1"/>
          </p:cNvPicPr>
          <p:nvPr/>
        </p:nvPicPr>
        <p:blipFill>
          <a:blip r:embed="rId4"/>
          <a:stretch>
            <a:fillRect/>
          </a:stretch>
        </p:blipFill>
        <p:spPr>
          <a:xfrm>
            <a:off x="5377838" y="1148225"/>
            <a:ext cx="3074993" cy="3967522"/>
          </a:xfrm>
          <a:prstGeom prst="rect">
            <a:avLst/>
          </a:prstGeom>
        </p:spPr>
      </p:pic>
    </p:spTree>
    <p:extLst>
      <p:ext uri="{BB962C8B-B14F-4D97-AF65-F5344CB8AC3E}">
        <p14:creationId xmlns:p14="http://schemas.microsoft.com/office/powerpoint/2010/main" val="12753664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15" name="Google Shape;415;p47"/>
          <p:cNvSpPr txBox="1">
            <a:spLocks noGrp="1"/>
          </p:cNvSpPr>
          <p:nvPr>
            <p:ph type="title"/>
          </p:nvPr>
        </p:nvSpPr>
        <p:spPr>
          <a:xfrm>
            <a:off x="700800" y="491825"/>
            <a:ext cx="7742400" cy="656400"/>
          </a:xfrm>
          <a:prstGeom prst="rect">
            <a:avLst/>
          </a:prstGeom>
        </p:spPr>
        <p:txBody>
          <a:bodyPr spcFirstLastPara="1" wrap="square" lIns="91425" tIns="91425" rIns="91425" bIns="91425" anchor="t" anchorCtr="0">
            <a:noAutofit/>
          </a:bodyPr>
          <a:lstStyle/>
          <a:p>
            <a:pPr lvl="0"/>
            <a:r>
              <a:rPr lang="en-US" dirty="0" err="1" smtClean="0"/>
              <a:t>CarAgent</a:t>
            </a:r>
            <a:r>
              <a:rPr lang="en" dirty="0" smtClean="0"/>
              <a:t> Script</a:t>
            </a:r>
            <a:endParaRPr dirty="0"/>
          </a:p>
        </p:txBody>
      </p:sp>
      <p:pic>
        <p:nvPicPr>
          <p:cNvPr id="12" name="Picture 11"/>
          <p:cNvPicPr>
            <a:picLocks noChangeAspect="1"/>
          </p:cNvPicPr>
          <p:nvPr/>
        </p:nvPicPr>
        <p:blipFill>
          <a:blip r:embed="rId3"/>
          <a:stretch>
            <a:fillRect/>
          </a:stretch>
        </p:blipFill>
        <p:spPr>
          <a:xfrm>
            <a:off x="646153" y="1339128"/>
            <a:ext cx="7851694" cy="3690072"/>
          </a:xfrm>
          <a:prstGeom prst="rect">
            <a:avLst/>
          </a:prstGeom>
        </p:spPr>
      </p:pic>
    </p:spTree>
    <p:extLst>
      <p:ext uri="{BB962C8B-B14F-4D97-AF65-F5344CB8AC3E}">
        <p14:creationId xmlns:p14="http://schemas.microsoft.com/office/powerpoint/2010/main" val="28943546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3" name="Google Shape;223;p38"/>
          <p:cNvSpPr txBox="1">
            <a:spLocks noGrp="1"/>
          </p:cNvSpPr>
          <p:nvPr>
            <p:ph type="title"/>
          </p:nvPr>
        </p:nvSpPr>
        <p:spPr>
          <a:xfrm>
            <a:off x="2390852" y="2556939"/>
            <a:ext cx="4362295" cy="10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Agent Configuration</a:t>
            </a:r>
            <a:endParaRPr dirty="0"/>
          </a:p>
        </p:txBody>
      </p:sp>
      <p:sp>
        <p:nvSpPr>
          <p:cNvPr id="224" name="Google Shape;224;p38"/>
          <p:cNvSpPr txBox="1">
            <a:spLocks noGrp="1"/>
          </p:cNvSpPr>
          <p:nvPr>
            <p:ph type="title" idx="2"/>
          </p:nvPr>
        </p:nvSpPr>
        <p:spPr>
          <a:xfrm>
            <a:off x="3797100" y="1317190"/>
            <a:ext cx="1549800" cy="164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05</a:t>
            </a:r>
            <a:endParaRPr dirty="0"/>
          </a:p>
        </p:txBody>
      </p:sp>
    </p:spTree>
    <p:extLst>
      <p:ext uri="{BB962C8B-B14F-4D97-AF65-F5344CB8AC3E}">
        <p14:creationId xmlns:p14="http://schemas.microsoft.com/office/powerpoint/2010/main" val="15352906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9"/>
          <p:cNvSpPr txBox="1">
            <a:spLocks noGrp="1"/>
          </p:cNvSpPr>
          <p:nvPr>
            <p:ph type="title"/>
          </p:nvPr>
        </p:nvSpPr>
        <p:spPr>
          <a:xfrm>
            <a:off x="700800" y="1102150"/>
            <a:ext cx="3871200" cy="772200"/>
          </a:xfrm>
          <a:prstGeom prst="rect">
            <a:avLst/>
          </a:prstGeom>
        </p:spPr>
        <p:txBody>
          <a:bodyPr spcFirstLastPara="1" wrap="square" lIns="91425" tIns="91425" rIns="91425" bIns="91425" anchor="b" anchorCtr="0">
            <a:noAutofit/>
          </a:bodyPr>
          <a:lstStyle/>
          <a:p>
            <a:pPr lvl="0">
              <a:buSzPts val="1100"/>
            </a:pPr>
            <a:r>
              <a:rPr lang="en-US" dirty="0" smtClean="0"/>
              <a:t>Decisions</a:t>
            </a:r>
            <a:endParaRPr dirty="0"/>
          </a:p>
        </p:txBody>
      </p:sp>
      <p:sp>
        <p:nvSpPr>
          <p:cNvPr id="230" name="Google Shape;230;p39"/>
          <p:cNvSpPr txBox="1">
            <a:spLocks noGrp="1"/>
          </p:cNvSpPr>
          <p:nvPr>
            <p:ph type="subTitle" idx="1"/>
          </p:nvPr>
        </p:nvSpPr>
        <p:spPr>
          <a:xfrm>
            <a:off x="4829127" y="1818855"/>
            <a:ext cx="3871200" cy="1495500"/>
          </a:xfrm>
          <a:prstGeom prst="rect">
            <a:avLst/>
          </a:prstGeom>
        </p:spPr>
        <p:txBody>
          <a:bodyPr spcFirstLastPara="1" wrap="square" lIns="91425" tIns="91425" rIns="91425" bIns="91425" anchor="t" anchorCtr="0">
            <a:noAutofit/>
          </a:bodyPr>
          <a:lstStyle/>
          <a:p>
            <a:pPr marL="0" lvl="0" indent="0" algn="just"/>
            <a:r>
              <a:rPr lang="en-US" dirty="0"/>
              <a:t>Each time the agent requests a decision, the observation-decision-action-reward cycle repeats. Agents will request a decision by calling the </a:t>
            </a:r>
            <a:r>
              <a:rPr lang="en-US" i="1" dirty="0" err="1"/>
              <a:t>Agent.RequestDecision</a:t>
            </a:r>
            <a:r>
              <a:rPr lang="en-US" i="1" dirty="0"/>
              <a:t>() </a:t>
            </a:r>
            <a:r>
              <a:rPr lang="en-US" dirty="0"/>
              <a:t>function. The car agent has the </a:t>
            </a:r>
            <a:r>
              <a:rPr lang="en-US" i="1" dirty="0"/>
              <a:t>Decision Requester </a:t>
            </a:r>
            <a:r>
              <a:rPr lang="en-US" dirty="0"/>
              <a:t>component, which able the agent to request decisions on its own at regular step intervals. In this implementation, the </a:t>
            </a:r>
            <a:r>
              <a:rPr lang="en-US" i="1" dirty="0"/>
              <a:t>Decision Period </a:t>
            </a:r>
            <a:r>
              <a:rPr lang="en-US" dirty="0"/>
              <a:t>parameter for all the agents is set to 5. </a:t>
            </a:r>
            <a:endParaRPr dirty="0"/>
          </a:p>
        </p:txBody>
      </p:sp>
      <p:pic>
        <p:nvPicPr>
          <p:cNvPr id="2" name="Picture 1"/>
          <p:cNvPicPr>
            <a:picLocks noChangeAspect="1"/>
          </p:cNvPicPr>
          <p:nvPr/>
        </p:nvPicPr>
        <p:blipFill>
          <a:blip r:embed="rId3"/>
          <a:stretch>
            <a:fillRect/>
          </a:stretch>
        </p:blipFill>
        <p:spPr>
          <a:xfrm>
            <a:off x="619173" y="2199930"/>
            <a:ext cx="3695700" cy="1114425"/>
          </a:xfrm>
          <a:prstGeom prst="rect">
            <a:avLst/>
          </a:prstGeom>
        </p:spPr>
      </p:pic>
      <p:sp>
        <p:nvSpPr>
          <p:cNvPr id="6" name="Google Shape;11187;p85"/>
          <p:cNvSpPr/>
          <p:nvPr/>
        </p:nvSpPr>
        <p:spPr>
          <a:xfrm>
            <a:off x="362046" y="2095633"/>
            <a:ext cx="4209954" cy="1323021"/>
          </a:xfrm>
          <a:custGeom>
            <a:avLst/>
            <a:gdLst/>
            <a:ahLst/>
            <a:cxnLst/>
            <a:rect l="l" t="t" r="r" b="b"/>
            <a:pathLst>
              <a:path w="19982" h="14051" extrusionOk="0">
                <a:moveTo>
                  <a:pt x="17056" y="1172"/>
                </a:moveTo>
                <a:cubicBezTo>
                  <a:pt x="18023" y="1172"/>
                  <a:pt x="18811" y="1961"/>
                  <a:pt x="18811" y="2929"/>
                </a:cubicBezTo>
                <a:lnTo>
                  <a:pt x="18811" y="11124"/>
                </a:lnTo>
                <a:cubicBezTo>
                  <a:pt x="18811" y="12092"/>
                  <a:pt x="18023" y="12881"/>
                  <a:pt x="17056" y="12881"/>
                </a:cubicBezTo>
                <a:lnTo>
                  <a:pt x="2927" y="12881"/>
                </a:lnTo>
                <a:cubicBezTo>
                  <a:pt x="1959" y="12881"/>
                  <a:pt x="1172" y="12092"/>
                  <a:pt x="1172" y="11124"/>
                </a:cubicBezTo>
                <a:lnTo>
                  <a:pt x="1172" y="2929"/>
                </a:lnTo>
                <a:cubicBezTo>
                  <a:pt x="1172" y="1961"/>
                  <a:pt x="1959" y="1172"/>
                  <a:pt x="2927" y="1172"/>
                </a:cubicBezTo>
                <a:close/>
                <a:moveTo>
                  <a:pt x="2927" y="1"/>
                </a:moveTo>
                <a:cubicBezTo>
                  <a:pt x="1313" y="1"/>
                  <a:pt x="1" y="1315"/>
                  <a:pt x="1" y="2929"/>
                </a:cubicBezTo>
                <a:lnTo>
                  <a:pt x="1" y="11124"/>
                </a:lnTo>
                <a:cubicBezTo>
                  <a:pt x="1" y="12738"/>
                  <a:pt x="1313" y="14050"/>
                  <a:pt x="2927" y="14050"/>
                </a:cubicBezTo>
                <a:lnTo>
                  <a:pt x="17056" y="14050"/>
                </a:lnTo>
                <a:cubicBezTo>
                  <a:pt x="18669" y="14050"/>
                  <a:pt x="19982" y="12738"/>
                  <a:pt x="19982" y="11124"/>
                </a:cubicBezTo>
                <a:lnTo>
                  <a:pt x="19982" y="2929"/>
                </a:lnTo>
                <a:cubicBezTo>
                  <a:pt x="19982" y="1315"/>
                  <a:pt x="18669" y="1"/>
                  <a:pt x="17056" y="1"/>
                </a:cubicBezTo>
                <a:close/>
              </a:path>
            </a:pathLst>
          </a:custGeom>
          <a:solidFill>
            <a:schemeClr val="accent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15" name="Google Shape;415;p47"/>
          <p:cNvSpPr txBox="1">
            <a:spLocks noGrp="1"/>
          </p:cNvSpPr>
          <p:nvPr>
            <p:ph type="title"/>
          </p:nvPr>
        </p:nvSpPr>
        <p:spPr>
          <a:xfrm>
            <a:off x="700800" y="491825"/>
            <a:ext cx="7742400" cy="656400"/>
          </a:xfrm>
          <a:prstGeom prst="rect">
            <a:avLst/>
          </a:prstGeom>
        </p:spPr>
        <p:txBody>
          <a:bodyPr spcFirstLastPara="1" wrap="square" lIns="91425" tIns="91425" rIns="91425" bIns="91425" anchor="t" anchorCtr="0">
            <a:noAutofit/>
          </a:bodyPr>
          <a:lstStyle/>
          <a:p>
            <a:pPr lvl="0"/>
            <a:r>
              <a:rPr lang="en-US" dirty="0"/>
              <a:t>Observations and Sensors </a:t>
            </a:r>
            <a:endParaRPr dirty="0"/>
          </a:p>
        </p:txBody>
      </p:sp>
      <p:sp>
        <p:nvSpPr>
          <p:cNvPr id="424" name="Google Shape;424;p47"/>
          <p:cNvSpPr txBox="1">
            <a:spLocks noGrp="1"/>
          </p:cNvSpPr>
          <p:nvPr>
            <p:ph type="title"/>
          </p:nvPr>
        </p:nvSpPr>
        <p:spPr>
          <a:xfrm>
            <a:off x="301761" y="1707391"/>
            <a:ext cx="4270239" cy="482100"/>
          </a:xfrm>
          <a:prstGeom prst="rect">
            <a:avLst/>
          </a:prstGeom>
        </p:spPr>
        <p:txBody>
          <a:bodyPr spcFirstLastPara="1" wrap="square" lIns="91425" tIns="91425" rIns="91425" bIns="91425" anchor="t" anchorCtr="0">
            <a:noAutofit/>
          </a:bodyPr>
          <a:lstStyle/>
          <a:p>
            <a:r>
              <a:rPr lang="en-US" sz="2300" dirty="0" smtClean="0"/>
              <a:t>1) Generating </a:t>
            </a:r>
            <a:r>
              <a:rPr lang="en-US" sz="2300" dirty="0"/>
              <a:t>Observations: </a:t>
            </a:r>
          </a:p>
        </p:txBody>
      </p:sp>
      <p:sp>
        <p:nvSpPr>
          <p:cNvPr id="39" name="Google Shape;712;p62"/>
          <p:cNvSpPr txBox="1">
            <a:spLocks/>
          </p:cNvSpPr>
          <p:nvPr/>
        </p:nvSpPr>
        <p:spPr>
          <a:xfrm>
            <a:off x="472800" y="2286725"/>
            <a:ext cx="7256839" cy="220924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600" dirty="0">
                <a:solidFill>
                  <a:schemeClr val="dk1"/>
                </a:solidFill>
                <a:latin typeface="Didact Gothic"/>
                <a:ea typeface="Didact Gothic"/>
                <a:cs typeface="Didact Gothic"/>
                <a:sym typeface="Didact Gothic"/>
              </a:rPr>
              <a:t>The aspects of the environment which are numerical and non-visual are observed by overriding the </a:t>
            </a:r>
            <a:r>
              <a:rPr lang="en-US" sz="1600" dirty="0" err="1">
                <a:solidFill>
                  <a:schemeClr val="dk1"/>
                </a:solidFill>
                <a:latin typeface="Didact Gothic"/>
                <a:ea typeface="Didact Gothic"/>
                <a:cs typeface="Didact Gothic"/>
                <a:sym typeface="Didact Gothic"/>
              </a:rPr>
              <a:t>Agent.CollectObservations</a:t>
            </a:r>
            <a:r>
              <a:rPr lang="en-US" sz="1600" dirty="0">
                <a:solidFill>
                  <a:schemeClr val="dk1"/>
                </a:solidFill>
                <a:latin typeface="Didact Gothic"/>
                <a:ea typeface="Didact Gothic"/>
                <a:cs typeface="Didact Gothic"/>
                <a:sym typeface="Didact Gothic"/>
              </a:rPr>
              <a:t>() method and passing the observations to the provided </a:t>
            </a:r>
            <a:r>
              <a:rPr lang="en-US" sz="1600" dirty="0" err="1">
                <a:solidFill>
                  <a:schemeClr val="dk1"/>
                </a:solidFill>
                <a:latin typeface="Didact Gothic"/>
                <a:ea typeface="Didact Gothic"/>
                <a:cs typeface="Didact Gothic"/>
                <a:sym typeface="Didact Gothic"/>
              </a:rPr>
              <a:t>VectorSensor</a:t>
            </a:r>
            <a:r>
              <a:rPr lang="en-US" sz="1600" dirty="0">
                <a:solidFill>
                  <a:schemeClr val="dk1"/>
                </a:solidFill>
                <a:latin typeface="Didact Gothic"/>
                <a:ea typeface="Didact Gothic"/>
                <a:cs typeface="Didact Gothic"/>
                <a:sym typeface="Didact Gothic"/>
              </a:rPr>
              <a:t>. In this project, each of the agents has seven observations, which are the local position of the agent (3 observations), the rotation of the agent around the y-axis (1 observation), and the relative position of the nearest goal to the agent (3 observations). </a:t>
            </a:r>
          </a:p>
        </p:txBody>
      </p:sp>
    </p:spTree>
    <p:extLst>
      <p:ext uri="{BB962C8B-B14F-4D97-AF65-F5344CB8AC3E}">
        <p14:creationId xmlns:p14="http://schemas.microsoft.com/office/powerpoint/2010/main" val="5430611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title" idx="15"/>
          </p:nvPr>
        </p:nvSpPr>
        <p:spPr>
          <a:xfrm>
            <a:off x="700800" y="491825"/>
            <a:ext cx="7742400" cy="65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206" name="Google Shape;206;p37"/>
          <p:cNvSpPr txBox="1">
            <a:spLocks noGrp="1"/>
          </p:cNvSpPr>
          <p:nvPr>
            <p:ph type="subTitle" idx="6"/>
          </p:nvPr>
        </p:nvSpPr>
        <p:spPr>
          <a:xfrm>
            <a:off x="2290424" y="2299753"/>
            <a:ext cx="2113800" cy="360000"/>
          </a:xfrm>
          <a:prstGeom prst="rect">
            <a:avLst/>
          </a:prstGeom>
        </p:spPr>
        <p:txBody>
          <a:bodyPr spcFirstLastPara="1" wrap="square" lIns="91425" tIns="91425" rIns="91425" bIns="91425" anchor="ctr" anchorCtr="0">
            <a:noAutofit/>
          </a:bodyPr>
          <a:lstStyle/>
          <a:p>
            <a:pPr marL="0" lvl="0" indent="0">
              <a:buSzPts val="1100"/>
            </a:pPr>
            <a:r>
              <a:rPr lang="en-US" dirty="0"/>
              <a:t>Agent Configuration</a:t>
            </a:r>
          </a:p>
        </p:txBody>
      </p:sp>
      <p:sp>
        <p:nvSpPr>
          <p:cNvPr id="207" name="Google Shape;207;p37"/>
          <p:cNvSpPr txBox="1">
            <a:spLocks noGrp="1"/>
          </p:cNvSpPr>
          <p:nvPr>
            <p:ph type="subTitle" idx="7"/>
          </p:nvPr>
        </p:nvSpPr>
        <p:spPr>
          <a:xfrm>
            <a:off x="4572000" y="2291824"/>
            <a:ext cx="2513196" cy="360000"/>
          </a:xfrm>
          <a:prstGeom prst="rect">
            <a:avLst/>
          </a:prstGeom>
        </p:spPr>
        <p:txBody>
          <a:bodyPr spcFirstLastPara="1" wrap="square" lIns="91425" tIns="91425" rIns="91425" bIns="91425" anchor="ctr" anchorCtr="0">
            <a:noAutofit/>
          </a:bodyPr>
          <a:lstStyle/>
          <a:p>
            <a:pPr marL="0" lvl="0" indent="0">
              <a:buSzPts val="1100"/>
            </a:pPr>
            <a:r>
              <a:rPr lang="en" dirty="0"/>
              <a:t>Hyperparameters</a:t>
            </a:r>
            <a:endParaRPr dirty="0"/>
          </a:p>
        </p:txBody>
      </p:sp>
      <p:sp>
        <p:nvSpPr>
          <p:cNvPr id="208" name="Google Shape;208;p37"/>
          <p:cNvSpPr txBox="1">
            <a:spLocks noGrp="1"/>
          </p:cNvSpPr>
          <p:nvPr>
            <p:ph type="subTitle" idx="8"/>
          </p:nvPr>
        </p:nvSpPr>
        <p:spPr>
          <a:xfrm>
            <a:off x="4739738" y="3824856"/>
            <a:ext cx="2113800" cy="36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smtClean="0"/>
              <a:t>Future Work</a:t>
            </a:r>
            <a:endParaRPr dirty="0"/>
          </a:p>
        </p:txBody>
      </p:sp>
      <p:sp>
        <p:nvSpPr>
          <p:cNvPr id="209" name="Google Shape;209;p37"/>
          <p:cNvSpPr txBox="1">
            <a:spLocks noGrp="1"/>
          </p:cNvSpPr>
          <p:nvPr>
            <p:ph type="title"/>
          </p:nvPr>
        </p:nvSpPr>
        <p:spPr>
          <a:xfrm>
            <a:off x="2515724" y="1644457"/>
            <a:ext cx="1663200" cy="676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05</a:t>
            </a:r>
            <a:endParaRPr dirty="0"/>
          </a:p>
        </p:txBody>
      </p:sp>
      <p:sp>
        <p:nvSpPr>
          <p:cNvPr id="210" name="Google Shape;210;p37"/>
          <p:cNvSpPr txBox="1">
            <a:spLocks noGrp="1"/>
          </p:cNvSpPr>
          <p:nvPr>
            <p:ph type="title" idx="3"/>
          </p:nvPr>
        </p:nvSpPr>
        <p:spPr>
          <a:xfrm>
            <a:off x="4964959" y="1644457"/>
            <a:ext cx="1663200" cy="676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06</a:t>
            </a:r>
            <a:endParaRPr dirty="0"/>
          </a:p>
        </p:txBody>
      </p:sp>
      <p:sp>
        <p:nvSpPr>
          <p:cNvPr id="211" name="Google Shape;211;p37"/>
          <p:cNvSpPr txBox="1">
            <a:spLocks noGrp="1"/>
          </p:cNvSpPr>
          <p:nvPr>
            <p:ph type="title" idx="4"/>
          </p:nvPr>
        </p:nvSpPr>
        <p:spPr>
          <a:xfrm>
            <a:off x="2515724" y="3305385"/>
            <a:ext cx="1663200" cy="64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07</a:t>
            </a:r>
            <a:endParaRPr dirty="0"/>
          </a:p>
        </p:txBody>
      </p:sp>
      <p:sp>
        <p:nvSpPr>
          <p:cNvPr id="212" name="Google Shape;212;p37"/>
          <p:cNvSpPr txBox="1">
            <a:spLocks noGrp="1"/>
          </p:cNvSpPr>
          <p:nvPr>
            <p:ph type="title" idx="5"/>
          </p:nvPr>
        </p:nvSpPr>
        <p:spPr>
          <a:xfrm>
            <a:off x="4964959" y="3305392"/>
            <a:ext cx="1663200" cy="64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08</a:t>
            </a:r>
            <a:endParaRPr dirty="0"/>
          </a:p>
        </p:txBody>
      </p:sp>
      <p:sp>
        <p:nvSpPr>
          <p:cNvPr id="217" name="Google Shape;217;p37"/>
          <p:cNvSpPr txBox="1">
            <a:spLocks noGrp="1"/>
          </p:cNvSpPr>
          <p:nvPr>
            <p:ph type="subTitle" idx="14"/>
          </p:nvPr>
        </p:nvSpPr>
        <p:spPr>
          <a:xfrm>
            <a:off x="2065084" y="3832785"/>
            <a:ext cx="2542419" cy="360000"/>
          </a:xfrm>
          <a:prstGeom prst="rect">
            <a:avLst/>
          </a:prstGeom>
        </p:spPr>
        <p:txBody>
          <a:bodyPr spcFirstLastPara="1" wrap="square" lIns="91425" tIns="91425" rIns="91425" bIns="91425" anchor="ctr" anchorCtr="0">
            <a:noAutofit/>
          </a:bodyPr>
          <a:lstStyle/>
          <a:p>
            <a:pPr marL="0" lvl="0" indent="0"/>
            <a:r>
              <a:rPr lang="en" dirty="0"/>
              <a:t>Results</a:t>
            </a:r>
            <a:endParaRPr dirty="0"/>
          </a:p>
        </p:txBody>
      </p:sp>
    </p:spTree>
    <p:extLst>
      <p:ext uri="{BB962C8B-B14F-4D97-AF65-F5344CB8AC3E}">
        <p14:creationId xmlns:p14="http://schemas.microsoft.com/office/powerpoint/2010/main" val="9200929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15" name="Google Shape;415;p47"/>
          <p:cNvSpPr txBox="1">
            <a:spLocks noGrp="1"/>
          </p:cNvSpPr>
          <p:nvPr>
            <p:ph type="title"/>
          </p:nvPr>
        </p:nvSpPr>
        <p:spPr>
          <a:xfrm>
            <a:off x="700800" y="491825"/>
            <a:ext cx="7742400" cy="656400"/>
          </a:xfrm>
          <a:prstGeom prst="rect">
            <a:avLst/>
          </a:prstGeom>
        </p:spPr>
        <p:txBody>
          <a:bodyPr spcFirstLastPara="1" wrap="square" lIns="91425" tIns="91425" rIns="91425" bIns="91425" anchor="t" anchorCtr="0">
            <a:noAutofit/>
          </a:bodyPr>
          <a:lstStyle/>
          <a:p>
            <a:pPr lvl="0"/>
            <a:r>
              <a:rPr lang="en-US" dirty="0"/>
              <a:t>Observations and Sensors </a:t>
            </a:r>
            <a:endParaRPr dirty="0"/>
          </a:p>
        </p:txBody>
      </p:sp>
      <p:sp>
        <p:nvSpPr>
          <p:cNvPr id="428" name="Google Shape;428;p47"/>
          <p:cNvSpPr txBox="1">
            <a:spLocks noGrp="1"/>
          </p:cNvSpPr>
          <p:nvPr>
            <p:ph type="title"/>
          </p:nvPr>
        </p:nvSpPr>
        <p:spPr>
          <a:xfrm>
            <a:off x="-76794" y="1203537"/>
            <a:ext cx="4648794" cy="482100"/>
          </a:xfrm>
          <a:prstGeom prst="rect">
            <a:avLst/>
          </a:prstGeom>
        </p:spPr>
        <p:txBody>
          <a:bodyPr spcFirstLastPara="1" wrap="square" lIns="91425" tIns="91425" rIns="91425" bIns="91425" anchor="t" anchorCtr="0">
            <a:noAutofit/>
          </a:bodyPr>
          <a:lstStyle/>
          <a:p>
            <a:r>
              <a:rPr lang="en-US" sz="2300" dirty="0" smtClean="0"/>
              <a:t>2) </a:t>
            </a:r>
            <a:r>
              <a:rPr lang="en-US" sz="2300" dirty="0" err="1" smtClean="0"/>
              <a:t>Raycast</a:t>
            </a:r>
            <a:r>
              <a:rPr lang="en-US" sz="2300" dirty="0" smtClean="0"/>
              <a:t> </a:t>
            </a:r>
            <a:r>
              <a:rPr lang="en-US" sz="2300" dirty="0"/>
              <a:t>Observations: </a:t>
            </a:r>
          </a:p>
        </p:txBody>
      </p:sp>
      <p:sp>
        <p:nvSpPr>
          <p:cNvPr id="40" name="Google Shape;712;p62"/>
          <p:cNvSpPr txBox="1">
            <a:spLocks/>
          </p:cNvSpPr>
          <p:nvPr/>
        </p:nvSpPr>
        <p:spPr>
          <a:xfrm>
            <a:off x="526273" y="1740949"/>
            <a:ext cx="5933733" cy="164639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dirty="0" smtClean="0">
                <a:solidFill>
                  <a:schemeClr val="dk1"/>
                </a:solidFill>
                <a:latin typeface="Didact Gothic"/>
                <a:ea typeface="Didact Gothic"/>
                <a:cs typeface="Didact Gothic"/>
              </a:rPr>
              <a:t>A </a:t>
            </a:r>
            <a:r>
              <a:rPr lang="en-US" sz="1600" i="1" dirty="0" smtClean="0">
                <a:solidFill>
                  <a:schemeClr val="dk1"/>
                </a:solidFill>
                <a:latin typeface="Didact Gothic"/>
                <a:ea typeface="Didact Gothic"/>
                <a:cs typeface="Didact Gothic"/>
              </a:rPr>
              <a:t>RayPerceptionSensorComponent3D</a:t>
            </a:r>
            <a:r>
              <a:rPr lang="en-US" sz="1600" dirty="0" smtClean="0">
                <a:solidFill>
                  <a:schemeClr val="dk1"/>
                </a:solidFill>
                <a:latin typeface="Didact Gothic"/>
                <a:ea typeface="Didact Gothic"/>
                <a:cs typeface="Didact Gothic"/>
              </a:rPr>
              <a:t> </a:t>
            </a:r>
            <a:r>
              <a:rPr lang="en-US" sz="1600" dirty="0">
                <a:solidFill>
                  <a:schemeClr val="dk1"/>
                </a:solidFill>
                <a:latin typeface="Didact Gothic"/>
                <a:ea typeface="Didact Gothic"/>
                <a:cs typeface="Didact Gothic"/>
              </a:rPr>
              <a:t>is added to each of the Agents. During observations, several are cast into the environment, and the objects that are hit determine the observation vector that is produced. </a:t>
            </a:r>
          </a:p>
        </p:txBody>
      </p:sp>
      <p:pic>
        <p:nvPicPr>
          <p:cNvPr id="2" name="Picture 1"/>
          <p:cNvPicPr>
            <a:picLocks noChangeAspect="1"/>
          </p:cNvPicPr>
          <p:nvPr/>
        </p:nvPicPr>
        <p:blipFill>
          <a:blip r:embed="rId3"/>
          <a:stretch>
            <a:fillRect/>
          </a:stretch>
        </p:blipFill>
        <p:spPr>
          <a:xfrm>
            <a:off x="6460006" y="1373128"/>
            <a:ext cx="2548505" cy="3596679"/>
          </a:xfrm>
          <a:prstGeom prst="rect">
            <a:avLst/>
          </a:prstGeom>
        </p:spPr>
      </p:pic>
      <p:pic>
        <p:nvPicPr>
          <p:cNvPr id="3" name="Picture 2"/>
          <p:cNvPicPr>
            <a:picLocks noChangeAspect="1"/>
          </p:cNvPicPr>
          <p:nvPr/>
        </p:nvPicPr>
        <p:blipFill rotWithShape="1">
          <a:blip r:embed="rId4"/>
          <a:srcRect l="14699" r="32237" b="39839"/>
          <a:stretch/>
        </p:blipFill>
        <p:spPr>
          <a:xfrm>
            <a:off x="1983899" y="2678290"/>
            <a:ext cx="3833573" cy="2291517"/>
          </a:xfrm>
          <a:prstGeom prst="rect">
            <a:avLst/>
          </a:prstGeom>
        </p:spPr>
      </p:pic>
    </p:spTree>
    <p:extLst>
      <p:ext uri="{BB962C8B-B14F-4D97-AF65-F5344CB8AC3E}">
        <p14:creationId xmlns:p14="http://schemas.microsoft.com/office/powerpoint/2010/main" val="2534197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3" name="Google Shape;223;p38"/>
          <p:cNvSpPr txBox="1">
            <a:spLocks noGrp="1"/>
          </p:cNvSpPr>
          <p:nvPr>
            <p:ph type="title"/>
          </p:nvPr>
        </p:nvSpPr>
        <p:spPr>
          <a:xfrm>
            <a:off x="1895602" y="2674703"/>
            <a:ext cx="5352795" cy="1007400"/>
          </a:xfrm>
          <a:prstGeom prst="rect">
            <a:avLst/>
          </a:prstGeom>
        </p:spPr>
        <p:txBody>
          <a:bodyPr spcFirstLastPara="1" wrap="square" lIns="91425" tIns="91425" rIns="91425" bIns="91425" anchor="t" anchorCtr="0">
            <a:noAutofit/>
          </a:bodyPr>
          <a:lstStyle/>
          <a:p>
            <a:pPr lvl="0"/>
            <a:r>
              <a:rPr lang="en-US" dirty="0" err="1"/>
              <a:t>Hyperparameters</a:t>
            </a:r>
            <a:endParaRPr lang="en-US" dirty="0"/>
          </a:p>
        </p:txBody>
      </p:sp>
      <p:sp>
        <p:nvSpPr>
          <p:cNvPr id="224" name="Google Shape;224;p38"/>
          <p:cNvSpPr txBox="1">
            <a:spLocks noGrp="1"/>
          </p:cNvSpPr>
          <p:nvPr>
            <p:ph type="title" idx="2"/>
          </p:nvPr>
        </p:nvSpPr>
        <p:spPr>
          <a:xfrm>
            <a:off x="3797100" y="1317190"/>
            <a:ext cx="1549800" cy="164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06</a:t>
            </a:r>
            <a:endParaRPr dirty="0"/>
          </a:p>
        </p:txBody>
      </p:sp>
    </p:spTree>
    <p:extLst>
      <p:ext uri="{BB962C8B-B14F-4D97-AF65-F5344CB8AC3E}">
        <p14:creationId xmlns:p14="http://schemas.microsoft.com/office/powerpoint/2010/main" val="295954435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468599" y="644236"/>
            <a:ext cx="4386370" cy="4027343"/>
          </a:xfrm>
          <a:prstGeom prst="rect">
            <a:avLst/>
          </a:prstGeom>
        </p:spPr>
      </p:pic>
    </p:spTree>
    <p:extLst>
      <p:ext uri="{BB962C8B-B14F-4D97-AF65-F5344CB8AC3E}">
        <p14:creationId xmlns:p14="http://schemas.microsoft.com/office/powerpoint/2010/main" val="800369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3" name="Google Shape;223;p38"/>
          <p:cNvSpPr txBox="1">
            <a:spLocks noGrp="1"/>
          </p:cNvSpPr>
          <p:nvPr>
            <p:ph type="title"/>
          </p:nvPr>
        </p:nvSpPr>
        <p:spPr>
          <a:xfrm>
            <a:off x="2786650" y="2570794"/>
            <a:ext cx="3570600" cy="10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Results</a:t>
            </a:r>
            <a:endParaRPr dirty="0"/>
          </a:p>
        </p:txBody>
      </p:sp>
      <p:sp>
        <p:nvSpPr>
          <p:cNvPr id="224" name="Google Shape;224;p38"/>
          <p:cNvSpPr txBox="1">
            <a:spLocks noGrp="1"/>
          </p:cNvSpPr>
          <p:nvPr>
            <p:ph type="title" idx="2"/>
          </p:nvPr>
        </p:nvSpPr>
        <p:spPr>
          <a:xfrm>
            <a:off x="3797100" y="1317190"/>
            <a:ext cx="1549800" cy="164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07</a:t>
            </a:r>
            <a:endParaRPr dirty="0"/>
          </a:p>
        </p:txBody>
      </p:sp>
    </p:spTree>
    <p:extLst>
      <p:ext uri="{BB962C8B-B14F-4D97-AF65-F5344CB8AC3E}">
        <p14:creationId xmlns:p14="http://schemas.microsoft.com/office/powerpoint/2010/main" val="259553415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2"/>
          <p:cNvSpPr/>
          <p:nvPr/>
        </p:nvSpPr>
        <p:spPr>
          <a:xfrm>
            <a:off x="2394459" y="1337498"/>
            <a:ext cx="1146993" cy="951001"/>
          </a:xfrm>
          <a:prstGeom prst="triangle">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2"/>
          <p:cNvSpPr/>
          <p:nvPr/>
        </p:nvSpPr>
        <p:spPr>
          <a:xfrm>
            <a:off x="5600715" y="1340580"/>
            <a:ext cx="1150663" cy="997373"/>
          </a:xfrm>
          <a:prstGeom prst="triangle">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2"/>
          <p:cNvSpPr txBox="1">
            <a:spLocks noGrp="1"/>
          </p:cNvSpPr>
          <p:nvPr>
            <p:ph type="title"/>
          </p:nvPr>
        </p:nvSpPr>
        <p:spPr>
          <a:xfrm>
            <a:off x="1192823" y="2395022"/>
            <a:ext cx="3550264" cy="558900"/>
          </a:xfrm>
          <a:prstGeom prst="rect">
            <a:avLst/>
          </a:prstGeom>
        </p:spPr>
        <p:txBody>
          <a:bodyPr spcFirstLastPara="1" wrap="square" lIns="91425" tIns="91425" rIns="91425" bIns="91425" anchor="t" anchorCtr="0">
            <a:noAutofit/>
          </a:bodyPr>
          <a:lstStyle/>
          <a:p>
            <a:r>
              <a:rPr lang="en-US" dirty="0" smtClean="0"/>
              <a:t>Cumulative </a:t>
            </a:r>
            <a:r>
              <a:rPr lang="en-US" dirty="0"/>
              <a:t>Reward: </a:t>
            </a:r>
          </a:p>
        </p:txBody>
      </p:sp>
      <p:sp>
        <p:nvSpPr>
          <p:cNvPr id="286" name="Google Shape;286;p42"/>
          <p:cNvSpPr txBox="1">
            <a:spLocks noGrp="1"/>
          </p:cNvSpPr>
          <p:nvPr>
            <p:ph type="title" idx="2"/>
          </p:nvPr>
        </p:nvSpPr>
        <p:spPr>
          <a:xfrm>
            <a:off x="4942994" y="2395022"/>
            <a:ext cx="2742600" cy="558900"/>
          </a:xfrm>
          <a:prstGeom prst="rect">
            <a:avLst/>
          </a:prstGeom>
        </p:spPr>
        <p:txBody>
          <a:bodyPr spcFirstLastPara="1" wrap="square" lIns="91425" tIns="91425" rIns="91425" bIns="91425" anchor="t" anchorCtr="0">
            <a:noAutofit/>
          </a:bodyPr>
          <a:lstStyle/>
          <a:p>
            <a:r>
              <a:rPr lang="en-US" dirty="0" smtClean="0"/>
              <a:t>Episode </a:t>
            </a:r>
            <a:r>
              <a:rPr lang="en-US" dirty="0"/>
              <a:t>Length: </a:t>
            </a:r>
            <a:br>
              <a:rPr lang="en-US" dirty="0"/>
            </a:br>
            <a:endParaRPr dirty="0"/>
          </a:p>
        </p:txBody>
      </p:sp>
      <p:sp>
        <p:nvSpPr>
          <p:cNvPr id="287" name="Google Shape;287;p42"/>
          <p:cNvSpPr txBox="1">
            <a:spLocks noGrp="1"/>
          </p:cNvSpPr>
          <p:nvPr>
            <p:ph type="subTitle" idx="1"/>
          </p:nvPr>
        </p:nvSpPr>
        <p:spPr>
          <a:xfrm>
            <a:off x="4923245" y="2987949"/>
            <a:ext cx="2505600" cy="1010700"/>
          </a:xfrm>
          <a:prstGeom prst="rect">
            <a:avLst/>
          </a:prstGeom>
        </p:spPr>
        <p:txBody>
          <a:bodyPr spcFirstLastPara="1" wrap="square" lIns="91425" tIns="91425" rIns="91425" bIns="91425" anchor="t" anchorCtr="0">
            <a:noAutofit/>
          </a:bodyPr>
          <a:lstStyle/>
          <a:p>
            <a:pPr marL="0" indent="0"/>
            <a:r>
              <a:rPr lang="en-US" dirty="0"/>
              <a:t>The mean length of each episode in the environment for all the agents with the same behavior. </a:t>
            </a:r>
          </a:p>
        </p:txBody>
      </p:sp>
      <p:sp>
        <p:nvSpPr>
          <p:cNvPr id="288" name="Google Shape;288;p42"/>
          <p:cNvSpPr txBox="1">
            <a:spLocks noGrp="1"/>
          </p:cNvSpPr>
          <p:nvPr>
            <p:ph type="subTitle" idx="3"/>
          </p:nvPr>
        </p:nvSpPr>
        <p:spPr>
          <a:xfrm>
            <a:off x="1519022" y="2987949"/>
            <a:ext cx="2897866" cy="1010700"/>
          </a:xfrm>
          <a:prstGeom prst="rect">
            <a:avLst/>
          </a:prstGeom>
        </p:spPr>
        <p:txBody>
          <a:bodyPr spcFirstLastPara="1" wrap="square" lIns="91425" tIns="91425" rIns="91425" bIns="91425" anchor="t" anchorCtr="0">
            <a:noAutofit/>
          </a:bodyPr>
          <a:lstStyle/>
          <a:p>
            <a:pPr marL="0" indent="0"/>
            <a:r>
              <a:rPr lang="en-US" dirty="0"/>
              <a:t>The mean cumulative episode reward over all the agents with the same </a:t>
            </a:r>
            <a:r>
              <a:rPr lang="en-US" dirty="0" smtClean="0"/>
              <a:t>behavior. </a:t>
            </a:r>
            <a:r>
              <a:rPr lang="en-US" dirty="0"/>
              <a:t>The general trend in reward should consistently increase over time. Small ups and downs are to be expected. </a:t>
            </a:r>
          </a:p>
        </p:txBody>
      </p:sp>
      <p:sp>
        <p:nvSpPr>
          <p:cNvPr id="294" name="Google Shape;294;p42"/>
          <p:cNvSpPr txBox="1">
            <a:spLocks noGrp="1"/>
          </p:cNvSpPr>
          <p:nvPr>
            <p:ph type="title" idx="4"/>
          </p:nvPr>
        </p:nvSpPr>
        <p:spPr>
          <a:xfrm>
            <a:off x="700800" y="491825"/>
            <a:ext cx="7742400" cy="65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Statistics</a:t>
            </a:r>
            <a:endParaRPr dirty="0"/>
          </a:p>
        </p:txBody>
      </p:sp>
      <p:grpSp>
        <p:nvGrpSpPr>
          <p:cNvPr id="14" name="Google Shape;9679;p81"/>
          <p:cNvGrpSpPr/>
          <p:nvPr/>
        </p:nvGrpSpPr>
        <p:grpSpPr>
          <a:xfrm>
            <a:off x="5949454" y="1812998"/>
            <a:ext cx="453183" cy="437201"/>
            <a:chOff x="-65129950" y="2646800"/>
            <a:chExt cx="311125" cy="317425"/>
          </a:xfrm>
          <a:solidFill>
            <a:schemeClr val="accent2">
              <a:lumMod val="20000"/>
              <a:lumOff val="80000"/>
            </a:schemeClr>
          </a:solidFill>
        </p:grpSpPr>
        <p:sp>
          <p:nvSpPr>
            <p:cNvPr id="15" name="Google Shape;9680;p81"/>
            <p:cNvSpPr/>
            <p:nvPr/>
          </p:nvSpPr>
          <p:spPr>
            <a:xfrm>
              <a:off x="-65129950" y="2646800"/>
              <a:ext cx="311125" cy="317425"/>
            </a:xfrm>
            <a:custGeom>
              <a:avLst/>
              <a:gdLst/>
              <a:ahLst/>
              <a:cxnLst/>
              <a:rect l="l" t="t" r="r" b="b"/>
              <a:pathLst>
                <a:path w="12445" h="12697" extrusionOk="0">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681;p81"/>
            <p:cNvSpPr/>
            <p:nvPr/>
          </p:nvSpPr>
          <p:spPr>
            <a:xfrm>
              <a:off x="-65066950" y="2738175"/>
              <a:ext cx="187475" cy="185100"/>
            </a:xfrm>
            <a:custGeom>
              <a:avLst/>
              <a:gdLst/>
              <a:ahLst/>
              <a:cxnLst/>
              <a:rect l="l" t="t" r="r" b="b"/>
              <a:pathLst>
                <a:path w="7499" h="7404" extrusionOk="0">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9331;p79"/>
          <p:cNvSpPr/>
          <p:nvPr/>
        </p:nvSpPr>
        <p:spPr>
          <a:xfrm>
            <a:off x="2749365" y="1799871"/>
            <a:ext cx="437180" cy="412228"/>
          </a:xfrm>
          <a:custGeom>
            <a:avLst/>
            <a:gdLst/>
            <a:ahLst/>
            <a:cxnLst/>
            <a:rect l="l" t="t" r="r" b="b"/>
            <a:pathLst>
              <a:path w="16989" h="19323" extrusionOk="0">
                <a:moveTo>
                  <a:pt x="8495" y="2378"/>
                </a:moveTo>
                <a:cubicBezTo>
                  <a:pt x="9434" y="2378"/>
                  <a:pt x="10195" y="3136"/>
                  <a:pt x="10195" y="4075"/>
                </a:cubicBezTo>
                <a:lnTo>
                  <a:pt x="10195" y="4642"/>
                </a:lnTo>
                <a:lnTo>
                  <a:pt x="6798" y="4642"/>
                </a:lnTo>
                <a:lnTo>
                  <a:pt x="6798" y="4075"/>
                </a:lnTo>
                <a:cubicBezTo>
                  <a:pt x="6798" y="3136"/>
                  <a:pt x="7556" y="2378"/>
                  <a:pt x="8495" y="2378"/>
                </a:cubicBezTo>
                <a:close/>
                <a:moveTo>
                  <a:pt x="4242" y="1130"/>
                </a:moveTo>
                <a:cubicBezTo>
                  <a:pt x="4665" y="1130"/>
                  <a:pt x="5096" y="1267"/>
                  <a:pt x="5469" y="1565"/>
                </a:cubicBezTo>
                <a:lnTo>
                  <a:pt x="6330" y="2251"/>
                </a:lnTo>
                <a:cubicBezTo>
                  <a:pt x="5901" y="2761"/>
                  <a:pt x="5662" y="3407"/>
                  <a:pt x="5665" y="4075"/>
                </a:cubicBezTo>
                <a:lnTo>
                  <a:pt x="5665" y="4642"/>
                </a:lnTo>
                <a:lnTo>
                  <a:pt x="3872" y="4642"/>
                </a:lnTo>
                <a:cubicBezTo>
                  <a:pt x="3870" y="4642"/>
                  <a:pt x="3869" y="4642"/>
                  <a:pt x="3867" y="4642"/>
                </a:cubicBezTo>
                <a:cubicBezTo>
                  <a:pt x="2879" y="4642"/>
                  <a:pt x="2127" y="3756"/>
                  <a:pt x="2290" y="2782"/>
                </a:cubicBezTo>
                <a:cubicBezTo>
                  <a:pt x="2459" y="1765"/>
                  <a:pt x="3331" y="1130"/>
                  <a:pt x="4242" y="1130"/>
                </a:cubicBezTo>
                <a:close/>
                <a:moveTo>
                  <a:pt x="12746" y="1131"/>
                </a:moveTo>
                <a:cubicBezTo>
                  <a:pt x="13657" y="1131"/>
                  <a:pt x="14530" y="1767"/>
                  <a:pt x="14700" y="2782"/>
                </a:cubicBezTo>
                <a:cubicBezTo>
                  <a:pt x="14862" y="3756"/>
                  <a:pt x="14110" y="4642"/>
                  <a:pt x="13122" y="4642"/>
                </a:cubicBezTo>
                <a:cubicBezTo>
                  <a:pt x="13121" y="4642"/>
                  <a:pt x="13119" y="4642"/>
                  <a:pt x="13117" y="4642"/>
                </a:cubicBezTo>
                <a:lnTo>
                  <a:pt x="11327" y="4642"/>
                </a:lnTo>
                <a:lnTo>
                  <a:pt x="11327" y="4075"/>
                </a:lnTo>
                <a:cubicBezTo>
                  <a:pt x="11327" y="3407"/>
                  <a:pt x="11088" y="2761"/>
                  <a:pt x="10660" y="2251"/>
                </a:cubicBezTo>
                <a:lnTo>
                  <a:pt x="11523" y="1565"/>
                </a:lnTo>
                <a:cubicBezTo>
                  <a:pt x="11895" y="1267"/>
                  <a:pt x="12325" y="1131"/>
                  <a:pt x="12746" y="1131"/>
                </a:cubicBezTo>
                <a:close/>
                <a:moveTo>
                  <a:pt x="6798" y="5775"/>
                </a:moveTo>
                <a:lnTo>
                  <a:pt x="6798" y="8039"/>
                </a:lnTo>
                <a:lnTo>
                  <a:pt x="1136" y="8039"/>
                </a:lnTo>
                <a:lnTo>
                  <a:pt x="1136" y="6339"/>
                </a:lnTo>
                <a:cubicBezTo>
                  <a:pt x="1136" y="6025"/>
                  <a:pt x="1387" y="5775"/>
                  <a:pt x="1701" y="5775"/>
                </a:cubicBezTo>
                <a:close/>
                <a:moveTo>
                  <a:pt x="15288" y="5775"/>
                </a:moveTo>
                <a:cubicBezTo>
                  <a:pt x="15602" y="5775"/>
                  <a:pt x="15856" y="6025"/>
                  <a:pt x="15856" y="6339"/>
                </a:cubicBezTo>
                <a:lnTo>
                  <a:pt x="15856" y="8039"/>
                </a:lnTo>
                <a:lnTo>
                  <a:pt x="10195" y="8039"/>
                </a:lnTo>
                <a:lnTo>
                  <a:pt x="10195" y="5775"/>
                </a:lnTo>
                <a:close/>
                <a:moveTo>
                  <a:pt x="6798" y="9171"/>
                </a:moveTo>
                <a:lnTo>
                  <a:pt x="6798" y="11361"/>
                </a:lnTo>
                <a:lnTo>
                  <a:pt x="2269" y="11361"/>
                </a:lnTo>
                <a:lnTo>
                  <a:pt x="2269" y="9171"/>
                </a:lnTo>
                <a:close/>
                <a:moveTo>
                  <a:pt x="14724" y="9171"/>
                </a:moveTo>
                <a:lnTo>
                  <a:pt x="14724" y="11361"/>
                </a:lnTo>
                <a:lnTo>
                  <a:pt x="10195" y="11361"/>
                </a:lnTo>
                <a:lnTo>
                  <a:pt x="10195" y="9171"/>
                </a:lnTo>
                <a:close/>
                <a:moveTo>
                  <a:pt x="6798" y="12493"/>
                </a:moveTo>
                <a:lnTo>
                  <a:pt x="6798" y="13625"/>
                </a:lnTo>
                <a:lnTo>
                  <a:pt x="2269" y="13625"/>
                </a:lnTo>
                <a:lnTo>
                  <a:pt x="2269" y="12493"/>
                </a:lnTo>
                <a:close/>
                <a:moveTo>
                  <a:pt x="14724" y="12493"/>
                </a:moveTo>
                <a:lnTo>
                  <a:pt x="14724" y="13625"/>
                </a:lnTo>
                <a:lnTo>
                  <a:pt x="10195" y="13625"/>
                </a:lnTo>
                <a:lnTo>
                  <a:pt x="10195" y="12493"/>
                </a:lnTo>
                <a:close/>
                <a:moveTo>
                  <a:pt x="6798" y="14757"/>
                </a:moveTo>
                <a:lnTo>
                  <a:pt x="6798" y="18191"/>
                </a:lnTo>
                <a:lnTo>
                  <a:pt x="2833" y="18191"/>
                </a:lnTo>
                <a:cubicBezTo>
                  <a:pt x="2519" y="18191"/>
                  <a:pt x="2269" y="17937"/>
                  <a:pt x="2269" y="17626"/>
                </a:cubicBezTo>
                <a:lnTo>
                  <a:pt x="2269" y="14757"/>
                </a:lnTo>
                <a:close/>
                <a:moveTo>
                  <a:pt x="9062" y="5775"/>
                </a:moveTo>
                <a:lnTo>
                  <a:pt x="9062" y="18191"/>
                </a:lnTo>
                <a:lnTo>
                  <a:pt x="7930" y="18191"/>
                </a:lnTo>
                <a:lnTo>
                  <a:pt x="7930" y="5775"/>
                </a:lnTo>
                <a:close/>
                <a:moveTo>
                  <a:pt x="14724" y="14757"/>
                </a:moveTo>
                <a:lnTo>
                  <a:pt x="14724" y="17626"/>
                </a:lnTo>
                <a:cubicBezTo>
                  <a:pt x="14724" y="17937"/>
                  <a:pt x="14470" y="18191"/>
                  <a:pt x="14156" y="18191"/>
                </a:cubicBezTo>
                <a:lnTo>
                  <a:pt x="10195" y="18191"/>
                </a:lnTo>
                <a:lnTo>
                  <a:pt x="10195" y="14757"/>
                </a:lnTo>
                <a:close/>
                <a:moveTo>
                  <a:pt x="4235" y="0"/>
                </a:moveTo>
                <a:cubicBezTo>
                  <a:pt x="3860" y="0"/>
                  <a:pt x="3484" y="68"/>
                  <a:pt x="3123" y="207"/>
                </a:cubicBezTo>
                <a:cubicBezTo>
                  <a:pt x="2096" y="599"/>
                  <a:pt x="1351" y="1508"/>
                  <a:pt x="1172" y="2595"/>
                </a:cubicBezTo>
                <a:cubicBezTo>
                  <a:pt x="1052" y="3314"/>
                  <a:pt x="1224" y="4050"/>
                  <a:pt x="1653" y="4642"/>
                </a:cubicBezTo>
                <a:cubicBezTo>
                  <a:pt x="732" y="4666"/>
                  <a:pt x="1" y="5421"/>
                  <a:pt x="1" y="6339"/>
                </a:cubicBezTo>
                <a:lnTo>
                  <a:pt x="4" y="8604"/>
                </a:lnTo>
                <a:cubicBezTo>
                  <a:pt x="4" y="8918"/>
                  <a:pt x="255" y="9171"/>
                  <a:pt x="569" y="9171"/>
                </a:cubicBezTo>
                <a:lnTo>
                  <a:pt x="1136" y="9171"/>
                </a:lnTo>
                <a:lnTo>
                  <a:pt x="1136" y="17626"/>
                </a:lnTo>
                <a:cubicBezTo>
                  <a:pt x="1136" y="18562"/>
                  <a:pt x="1894" y="19323"/>
                  <a:pt x="2833" y="19323"/>
                </a:cubicBezTo>
                <a:lnTo>
                  <a:pt x="14156" y="19323"/>
                </a:lnTo>
                <a:cubicBezTo>
                  <a:pt x="15095" y="19323"/>
                  <a:pt x="15853" y="18562"/>
                  <a:pt x="15856" y="17626"/>
                </a:cubicBezTo>
                <a:lnTo>
                  <a:pt x="15856" y="9171"/>
                </a:lnTo>
                <a:lnTo>
                  <a:pt x="16421" y="9171"/>
                </a:lnTo>
                <a:cubicBezTo>
                  <a:pt x="16735" y="9171"/>
                  <a:pt x="16988" y="8918"/>
                  <a:pt x="16988" y="8604"/>
                </a:cubicBezTo>
                <a:lnTo>
                  <a:pt x="16988" y="6339"/>
                </a:lnTo>
                <a:cubicBezTo>
                  <a:pt x="16988" y="5418"/>
                  <a:pt x="16255" y="4666"/>
                  <a:pt x="15337" y="4642"/>
                </a:cubicBezTo>
                <a:cubicBezTo>
                  <a:pt x="15762" y="4050"/>
                  <a:pt x="15938" y="3314"/>
                  <a:pt x="15817" y="2595"/>
                </a:cubicBezTo>
                <a:cubicBezTo>
                  <a:pt x="15636" y="1508"/>
                  <a:pt x="14893" y="599"/>
                  <a:pt x="13866" y="207"/>
                </a:cubicBezTo>
                <a:cubicBezTo>
                  <a:pt x="13506" y="68"/>
                  <a:pt x="13129" y="0"/>
                  <a:pt x="12755" y="0"/>
                </a:cubicBezTo>
                <a:cubicBezTo>
                  <a:pt x="12061" y="0"/>
                  <a:pt x="11376" y="233"/>
                  <a:pt x="10817" y="681"/>
                </a:cubicBezTo>
                <a:lnTo>
                  <a:pt x="9742" y="1535"/>
                </a:lnTo>
                <a:cubicBezTo>
                  <a:pt x="9348" y="1340"/>
                  <a:pt x="8920" y="1243"/>
                  <a:pt x="8494" y="1243"/>
                </a:cubicBezTo>
                <a:cubicBezTo>
                  <a:pt x="8067" y="1243"/>
                  <a:pt x="7640" y="1340"/>
                  <a:pt x="7248" y="1535"/>
                </a:cubicBezTo>
                <a:lnTo>
                  <a:pt x="6173" y="681"/>
                </a:lnTo>
                <a:cubicBezTo>
                  <a:pt x="5614" y="233"/>
                  <a:pt x="4928" y="0"/>
                  <a:pt x="4235" y="0"/>
                </a:cubicBezTo>
                <a:close/>
              </a:path>
            </a:pathLst>
          </a:custGeom>
          <a:solidFill>
            <a:schemeClr val="accent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extLst>
      <p:ext uri="{BB962C8B-B14F-4D97-AF65-F5344CB8AC3E}">
        <p14:creationId xmlns:p14="http://schemas.microsoft.com/office/powerpoint/2010/main" val="38439210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0"/>
          <p:cNvSpPr txBox="1">
            <a:spLocks noGrp="1"/>
          </p:cNvSpPr>
          <p:nvPr>
            <p:ph type="title"/>
          </p:nvPr>
        </p:nvSpPr>
        <p:spPr>
          <a:xfrm>
            <a:off x="5044200" y="1165900"/>
            <a:ext cx="2934300" cy="65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smtClean="0"/>
              <a:t>One Car Scenario:</a:t>
            </a:r>
            <a:endParaRPr dirty="0"/>
          </a:p>
        </p:txBody>
      </p:sp>
      <p:sp>
        <p:nvSpPr>
          <p:cNvPr id="239" name="Google Shape;239;p40"/>
          <p:cNvSpPr txBox="1">
            <a:spLocks noGrp="1"/>
          </p:cNvSpPr>
          <p:nvPr>
            <p:ph type="body" idx="1"/>
          </p:nvPr>
        </p:nvSpPr>
        <p:spPr>
          <a:xfrm>
            <a:off x="4759322" y="1837736"/>
            <a:ext cx="3504055" cy="2149500"/>
          </a:xfrm>
          <a:prstGeom prst="rect">
            <a:avLst/>
          </a:prstGeom>
        </p:spPr>
        <p:txBody>
          <a:bodyPr spcFirstLastPara="1" wrap="square" lIns="91425" tIns="91425" rIns="91425" bIns="91425" anchor="t" anchorCtr="0">
            <a:noAutofit/>
          </a:bodyPr>
          <a:lstStyle/>
          <a:p>
            <a:pPr marL="0" lvl="0" indent="0">
              <a:buNone/>
            </a:pPr>
            <a:r>
              <a:rPr lang="en-US" dirty="0"/>
              <a:t>The first step for training the agent is implementing and designing the training scene. In this project, the training process is done simultaneously by nine parking environments. [Figure 7] The training took about two hours for about 1.4M steps. </a:t>
            </a:r>
            <a:endParaRPr dirty="0"/>
          </a:p>
        </p:txBody>
      </p:sp>
      <p:pic>
        <p:nvPicPr>
          <p:cNvPr id="4" name="Picture 3"/>
          <p:cNvPicPr>
            <a:picLocks noChangeAspect="1"/>
          </p:cNvPicPr>
          <p:nvPr/>
        </p:nvPicPr>
        <p:blipFill>
          <a:blip r:embed="rId3"/>
          <a:stretch>
            <a:fillRect/>
          </a:stretch>
        </p:blipFill>
        <p:spPr>
          <a:xfrm>
            <a:off x="1084676" y="1326292"/>
            <a:ext cx="3674646" cy="283857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26934" y="1672987"/>
            <a:ext cx="2725909" cy="1986863"/>
          </a:xfrm>
          <a:prstGeom prst="rect">
            <a:avLst/>
          </a:prstGeom>
        </p:spPr>
      </p:pic>
      <p:pic>
        <p:nvPicPr>
          <p:cNvPr id="5" name="Picture 4"/>
          <p:cNvPicPr>
            <a:picLocks noChangeAspect="1"/>
          </p:cNvPicPr>
          <p:nvPr/>
        </p:nvPicPr>
        <p:blipFill>
          <a:blip r:embed="rId4"/>
          <a:stretch>
            <a:fillRect/>
          </a:stretch>
        </p:blipFill>
        <p:spPr>
          <a:xfrm>
            <a:off x="5090975" y="1672986"/>
            <a:ext cx="2558070" cy="1986863"/>
          </a:xfrm>
          <a:prstGeom prst="rect">
            <a:avLst/>
          </a:prstGeom>
        </p:spPr>
      </p:pic>
      <p:sp>
        <p:nvSpPr>
          <p:cNvPr id="9" name="Google Shape;285;p42"/>
          <p:cNvSpPr txBox="1">
            <a:spLocks noGrp="1"/>
          </p:cNvSpPr>
          <p:nvPr>
            <p:ph type="title"/>
          </p:nvPr>
        </p:nvSpPr>
        <p:spPr>
          <a:xfrm>
            <a:off x="1560178" y="975542"/>
            <a:ext cx="2859422" cy="558900"/>
          </a:xfrm>
          <a:prstGeom prst="rect">
            <a:avLst/>
          </a:prstGeom>
        </p:spPr>
        <p:txBody>
          <a:bodyPr spcFirstLastPara="1" wrap="square" lIns="91425" tIns="91425" rIns="91425" bIns="91425" anchor="t" anchorCtr="0">
            <a:noAutofit/>
          </a:bodyPr>
          <a:lstStyle/>
          <a:p>
            <a:r>
              <a:rPr lang="en-US" sz="2300" dirty="0">
                <a:solidFill>
                  <a:schemeClr val="accent2"/>
                </a:solidFill>
              </a:rPr>
              <a:t>Cumulative Reward: </a:t>
            </a:r>
          </a:p>
        </p:txBody>
      </p:sp>
      <p:sp>
        <p:nvSpPr>
          <p:cNvPr id="10" name="Google Shape;286;p42"/>
          <p:cNvSpPr txBox="1">
            <a:spLocks/>
          </p:cNvSpPr>
          <p:nvPr/>
        </p:nvSpPr>
        <p:spPr>
          <a:xfrm>
            <a:off x="5090975" y="975542"/>
            <a:ext cx="2742600" cy="558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300" dirty="0">
                <a:solidFill>
                  <a:schemeClr val="accent2"/>
                </a:solidFill>
                <a:latin typeface="DM Serif Display"/>
                <a:ea typeface="DM Serif Display"/>
                <a:cs typeface="DM Serif Display"/>
                <a:sym typeface="DM Serif Display"/>
              </a:rPr>
              <a:t>Episode </a:t>
            </a:r>
            <a:r>
              <a:rPr lang="en-US" sz="2300" dirty="0">
                <a:solidFill>
                  <a:schemeClr val="accent2"/>
                </a:solidFill>
                <a:latin typeface="DM Serif Display"/>
                <a:ea typeface="DM Serif Display"/>
                <a:cs typeface="DM Serif Display"/>
              </a:rPr>
              <a:t>Length: </a:t>
            </a:r>
            <a:br>
              <a:rPr lang="en-US" sz="2300" dirty="0">
                <a:solidFill>
                  <a:schemeClr val="accent2"/>
                </a:solidFill>
                <a:latin typeface="DM Serif Display"/>
                <a:ea typeface="DM Serif Display"/>
                <a:cs typeface="DM Serif Display"/>
              </a:rPr>
            </a:br>
            <a:endParaRPr lang="en-US" sz="2300" dirty="0">
              <a:solidFill>
                <a:schemeClr val="accent2"/>
              </a:solidFill>
              <a:latin typeface="DM Serif Display"/>
              <a:ea typeface="DM Serif Display"/>
              <a:cs typeface="DM Serif Display"/>
            </a:endParaRPr>
          </a:p>
        </p:txBody>
      </p:sp>
    </p:spTree>
    <p:extLst>
      <p:ext uri="{BB962C8B-B14F-4D97-AF65-F5344CB8AC3E}">
        <p14:creationId xmlns:p14="http://schemas.microsoft.com/office/powerpoint/2010/main" val="8170123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0"/>
          <p:cNvSpPr txBox="1">
            <a:spLocks noGrp="1"/>
          </p:cNvSpPr>
          <p:nvPr>
            <p:ph type="title"/>
          </p:nvPr>
        </p:nvSpPr>
        <p:spPr>
          <a:xfrm>
            <a:off x="5161964" y="840318"/>
            <a:ext cx="2934300" cy="65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dirty="0" smtClean="0"/>
              <a:t>Two Cars Scenario:</a:t>
            </a:r>
            <a:endParaRPr dirty="0"/>
          </a:p>
        </p:txBody>
      </p:sp>
      <p:sp>
        <p:nvSpPr>
          <p:cNvPr id="239" name="Google Shape;239;p40"/>
          <p:cNvSpPr txBox="1">
            <a:spLocks noGrp="1"/>
          </p:cNvSpPr>
          <p:nvPr>
            <p:ph type="body" idx="1"/>
          </p:nvPr>
        </p:nvSpPr>
        <p:spPr>
          <a:xfrm>
            <a:off x="4704762" y="1490418"/>
            <a:ext cx="4182927" cy="2149500"/>
          </a:xfrm>
          <a:prstGeom prst="rect">
            <a:avLst/>
          </a:prstGeom>
        </p:spPr>
        <p:txBody>
          <a:bodyPr spcFirstLastPara="1" wrap="square" lIns="91425" tIns="91425" rIns="91425" bIns="91425" anchor="t" anchorCtr="0">
            <a:noAutofit/>
          </a:bodyPr>
          <a:lstStyle/>
          <a:p>
            <a:pPr marL="0" lvl="0" indent="0">
              <a:buNone/>
            </a:pPr>
            <a:r>
              <a:rPr lang="en-US" dirty="0"/>
              <a:t>The training scene of this model is completely different from the previous model. For training, the agents in this scenario are implemented in four training environments. [figure 8] In two of these environments, is trained only the first agent. In one of these environments, is trained the second agent, and in the last environment, is trained both of these agents simultaneously. The training took about eight hours. For the first car, the training is done in about 1.8M steps, and for the second car, the training is done in about 1.2M steps. </a:t>
            </a:r>
            <a:endParaRPr dirty="0"/>
          </a:p>
        </p:txBody>
      </p:sp>
      <p:pic>
        <p:nvPicPr>
          <p:cNvPr id="2" name="Picture 1"/>
          <p:cNvPicPr>
            <a:picLocks noChangeAspect="1"/>
          </p:cNvPicPr>
          <p:nvPr/>
        </p:nvPicPr>
        <p:blipFill>
          <a:blip r:embed="rId3"/>
          <a:stretch>
            <a:fillRect/>
          </a:stretch>
        </p:blipFill>
        <p:spPr>
          <a:xfrm>
            <a:off x="1036664" y="1354739"/>
            <a:ext cx="3536480" cy="2808585"/>
          </a:xfrm>
          <a:prstGeom prst="rect">
            <a:avLst/>
          </a:prstGeom>
        </p:spPr>
      </p:pic>
    </p:spTree>
    <p:extLst>
      <p:ext uri="{BB962C8B-B14F-4D97-AF65-F5344CB8AC3E}">
        <p14:creationId xmlns:p14="http://schemas.microsoft.com/office/powerpoint/2010/main" val="17834371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9" name="Google Shape;285;p42"/>
          <p:cNvSpPr txBox="1">
            <a:spLocks noGrp="1"/>
          </p:cNvSpPr>
          <p:nvPr>
            <p:ph type="title"/>
          </p:nvPr>
        </p:nvSpPr>
        <p:spPr>
          <a:xfrm>
            <a:off x="1560178" y="975542"/>
            <a:ext cx="2859422" cy="558900"/>
          </a:xfrm>
          <a:prstGeom prst="rect">
            <a:avLst/>
          </a:prstGeom>
        </p:spPr>
        <p:txBody>
          <a:bodyPr spcFirstLastPara="1" wrap="square" lIns="91425" tIns="91425" rIns="91425" bIns="91425" anchor="t" anchorCtr="0">
            <a:noAutofit/>
          </a:bodyPr>
          <a:lstStyle/>
          <a:p>
            <a:r>
              <a:rPr lang="en-US" sz="2300" dirty="0">
                <a:solidFill>
                  <a:schemeClr val="accent2"/>
                </a:solidFill>
              </a:rPr>
              <a:t>Cumulative Reward: </a:t>
            </a:r>
          </a:p>
        </p:txBody>
      </p:sp>
      <p:sp>
        <p:nvSpPr>
          <p:cNvPr id="10" name="Google Shape;286;p42"/>
          <p:cNvSpPr txBox="1">
            <a:spLocks/>
          </p:cNvSpPr>
          <p:nvPr/>
        </p:nvSpPr>
        <p:spPr>
          <a:xfrm>
            <a:off x="5090975" y="975542"/>
            <a:ext cx="2742600" cy="558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300" dirty="0">
                <a:solidFill>
                  <a:schemeClr val="accent2"/>
                </a:solidFill>
                <a:latin typeface="DM Serif Display"/>
                <a:ea typeface="DM Serif Display"/>
                <a:cs typeface="DM Serif Display"/>
                <a:sym typeface="DM Serif Display"/>
              </a:rPr>
              <a:t>Episode </a:t>
            </a:r>
            <a:r>
              <a:rPr lang="en-US" sz="2300" dirty="0">
                <a:solidFill>
                  <a:schemeClr val="accent2"/>
                </a:solidFill>
                <a:latin typeface="DM Serif Display"/>
                <a:ea typeface="DM Serif Display"/>
                <a:cs typeface="DM Serif Display"/>
              </a:rPr>
              <a:t>Length: </a:t>
            </a:r>
            <a:br>
              <a:rPr lang="en-US" sz="2300" dirty="0">
                <a:solidFill>
                  <a:schemeClr val="accent2"/>
                </a:solidFill>
                <a:latin typeface="DM Serif Display"/>
                <a:ea typeface="DM Serif Display"/>
                <a:cs typeface="DM Serif Display"/>
              </a:rPr>
            </a:br>
            <a:endParaRPr lang="en-US" sz="2300" dirty="0">
              <a:solidFill>
                <a:schemeClr val="accent2"/>
              </a:solidFill>
              <a:latin typeface="DM Serif Display"/>
              <a:ea typeface="DM Serif Display"/>
              <a:cs typeface="DM Serif Display"/>
            </a:endParaRPr>
          </a:p>
        </p:txBody>
      </p:sp>
      <p:pic>
        <p:nvPicPr>
          <p:cNvPr id="2" name="Picture 1"/>
          <p:cNvPicPr>
            <a:picLocks noChangeAspect="1"/>
          </p:cNvPicPr>
          <p:nvPr/>
        </p:nvPicPr>
        <p:blipFill>
          <a:blip r:embed="rId3"/>
          <a:stretch>
            <a:fillRect/>
          </a:stretch>
        </p:blipFill>
        <p:spPr>
          <a:xfrm>
            <a:off x="1779682" y="1774365"/>
            <a:ext cx="2486409" cy="2285017"/>
          </a:xfrm>
          <a:prstGeom prst="rect">
            <a:avLst/>
          </a:prstGeom>
        </p:spPr>
      </p:pic>
      <p:pic>
        <p:nvPicPr>
          <p:cNvPr id="3" name="Picture 2"/>
          <p:cNvPicPr>
            <a:picLocks noChangeAspect="1"/>
          </p:cNvPicPr>
          <p:nvPr/>
        </p:nvPicPr>
        <p:blipFill>
          <a:blip r:embed="rId4"/>
          <a:stretch>
            <a:fillRect/>
          </a:stretch>
        </p:blipFill>
        <p:spPr>
          <a:xfrm>
            <a:off x="5090975" y="1775348"/>
            <a:ext cx="2699076" cy="2309791"/>
          </a:xfrm>
          <a:prstGeom prst="rect">
            <a:avLst/>
          </a:prstGeom>
        </p:spPr>
      </p:pic>
    </p:spTree>
    <p:extLst>
      <p:ext uri="{BB962C8B-B14F-4D97-AF65-F5344CB8AC3E}">
        <p14:creationId xmlns:p14="http://schemas.microsoft.com/office/powerpoint/2010/main" val="4720634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3" name="Google Shape;223;p38"/>
          <p:cNvSpPr txBox="1">
            <a:spLocks noGrp="1"/>
          </p:cNvSpPr>
          <p:nvPr>
            <p:ph type="title"/>
          </p:nvPr>
        </p:nvSpPr>
        <p:spPr>
          <a:xfrm>
            <a:off x="2786650" y="2570794"/>
            <a:ext cx="3570600" cy="10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Future Work</a:t>
            </a:r>
            <a:endParaRPr dirty="0"/>
          </a:p>
        </p:txBody>
      </p:sp>
      <p:sp>
        <p:nvSpPr>
          <p:cNvPr id="224" name="Google Shape;224;p38"/>
          <p:cNvSpPr txBox="1">
            <a:spLocks noGrp="1"/>
          </p:cNvSpPr>
          <p:nvPr>
            <p:ph type="title" idx="2"/>
          </p:nvPr>
        </p:nvSpPr>
        <p:spPr>
          <a:xfrm>
            <a:off x="3797100" y="1317190"/>
            <a:ext cx="1549800" cy="164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08</a:t>
            </a:r>
            <a:endParaRPr dirty="0"/>
          </a:p>
        </p:txBody>
      </p:sp>
    </p:spTree>
    <p:extLst>
      <p:ext uri="{BB962C8B-B14F-4D97-AF65-F5344CB8AC3E}">
        <p14:creationId xmlns:p14="http://schemas.microsoft.com/office/powerpoint/2010/main" val="35551970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3" name="Google Shape;223;p38"/>
          <p:cNvSpPr txBox="1">
            <a:spLocks noGrp="1"/>
          </p:cNvSpPr>
          <p:nvPr>
            <p:ph type="title"/>
          </p:nvPr>
        </p:nvSpPr>
        <p:spPr>
          <a:xfrm>
            <a:off x="1881697" y="2561959"/>
            <a:ext cx="5380605" cy="10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Reinforcement Learning</a:t>
            </a:r>
            <a:endParaRPr dirty="0"/>
          </a:p>
        </p:txBody>
      </p:sp>
      <p:sp>
        <p:nvSpPr>
          <p:cNvPr id="224" name="Google Shape;224;p38"/>
          <p:cNvSpPr txBox="1">
            <a:spLocks noGrp="1"/>
          </p:cNvSpPr>
          <p:nvPr>
            <p:ph type="title" idx="2"/>
          </p:nvPr>
        </p:nvSpPr>
        <p:spPr>
          <a:xfrm>
            <a:off x="3797100" y="1317190"/>
            <a:ext cx="1549800" cy="164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6"/>
          <p:cNvSpPr txBox="1">
            <a:spLocks noGrp="1"/>
          </p:cNvSpPr>
          <p:nvPr>
            <p:ph type="body" idx="1"/>
          </p:nvPr>
        </p:nvSpPr>
        <p:spPr>
          <a:xfrm>
            <a:off x="770073" y="1337143"/>
            <a:ext cx="7584218" cy="3705911"/>
          </a:xfrm>
          <a:prstGeom prst="rect">
            <a:avLst/>
          </a:prstGeom>
        </p:spPr>
        <p:txBody>
          <a:bodyPr spcFirstLastPara="1" wrap="square" lIns="91425" tIns="91425" rIns="91425" bIns="91425" anchor="t" anchorCtr="0">
            <a:noAutofit/>
          </a:bodyPr>
          <a:lstStyle/>
          <a:p>
            <a:pPr marL="158750" indent="0">
              <a:buNone/>
            </a:pPr>
            <a:r>
              <a:rPr lang="en-US" sz="1400" dirty="0" smtClean="0"/>
              <a:t>Many </a:t>
            </a:r>
            <a:r>
              <a:rPr lang="en-US" sz="1400" dirty="0"/>
              <a:t>different tests and experiments have been left for the future due to lack of time (i.e. the experiments are very time consuming, requiring many hours to finish a single run). The following ideas could be tested: </a:t>
            </a:r>
          </a:p>
          <a:p>
            <a:pPr>
              <a:buFont typeface="+mj-lt"/>
              <a:buAutoNum type="arabicPeriod"/>
            </a:pPr>
            <a:r>
              <a:rPr lang="en-US" sz="1400" dirty="0" smtClean="0"/>
              <a:t>It </a:t>
            </a:r>
            <a:r>
              <a:rPr lang="en-US" sz="1400" dirty="0"/>
              <a:t>could be interesting to consider the parked cars in the parking, as agents too. So their purpose can be driving out of the parking, without crashing obstacles and other agents. </a:t>
            </a:r>
          </a:p>
          <a:p>
            <a:pPr>
              <a:buFont typeface="+mj-lt"/>
              <a:buAutoNum type="arabicPeriod"/>
            </a:pPr>
            <a:r>
              <a:rPr lang="en-US" sz="1400" dirty="0" smtClean="0"/>
              <a:t>It </a:t>
            </a:r>
            <a:r>
              <a:rPr lang="en-US" sz="1400" dirty="0"/>
              <a:t>will be interesting to increase the number of agents and see how they learn to search for an available spot without crashing each other. </a:t>
            </a:r>
          </a:p>
          <a:p>
            <a:pPr>
              <a:buFont typeface="+mj-lt"/>
              <a:buAutoNum type="arabicPeriod"/>
            </a:pPr>
            <a:r>
              <a:rPr lang="en-US" sz="1400" dirty="0" smtClean="0"/>
              <a:t>It </a:t>
            </a:r>
            <a:r>
              <a:rPr lang="en-US" sz="1400" dirty="0"/>
              <a:t>is also possible to change the parking environment during the training and see how agents learn to park in new parking environments</a:t>
            </a:r>
            <a:r>
              <a:rPr lang="en-US" sz="1400" dirty="0" smtClean="0"/>
              <a:t>.</a:t>
            </a:r>
            <a:endParaRPr lang="en-US" sz="1400" dirty="0"/>
          </a:p>
        </p:txBody>
      </p:sp>
    </p:spTree>
    <p:extLst>
      <p:ext uri="{BB962C8B-B14F-4D97-AF65-F5344CB8AC3E}">
        <p14:creationId xmlns:p14="http://schemas.microsoft.com/office/powerpoint/2010/main" val="222039084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6" name="Google Shape;777;p67"/>
          <p:cNvSpPr txBox="1">
            <a:spLocks noGrp="1"/>
          </p:cNvSpPr>
          <p:nvPr>
            <p:ph type="title"/>
          </p:nvPr>
        </p:nvSpPr>
        <p:spPr>
          <a:xfrm>
            <a:off x="2569227" y="2195318"/>
            <a:ext cx="3867000" cy="81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 You</a:t>
            </a:r>
            <a:endParaRPr dirty="0"/>
          </a:p>
        </p:txBody>
      </p:sp>
    </p:spTree>
    <p:extLst>
      <p:ext uri="{BB962C8B-B14F-4D97-AF65-F5344CB8AC3E}">
        <p14:creationId xmlns:p14="http://schemas.microsoft.com/office/powerpoint/2010/main" val="8076939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58" name="Google Shape;358;p44"/>
          <p:cNvSpPr txBox="1">
            <a:spLocks noGrp="1"/>
          </p:cNvSpPr>
          <p:nvPr>
            <p:ph type="title"/>
          </p:nvPr>
        </p:nvSpPr>
        <p:spPr>
          <a:xfrm>
            <a:off x="700800" y="491825"/>
            <a:ext cx="7742400" cy="65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Reinforcement Learning</a:t>
            </a:r>
            <a:endParaRPr dirty="0">
              <a:solidFill>
                <a:schemeClr val="dk1"/>
              </a:solidFill>
            </a:endParaRPr>
          </a:p>
        </p:txBody>
      </p:sp>
      <p:sp>
        <p:nvSpPr>
          <p:cNvPr id="361" name="Google Shape;361;p44"/>
          <p:cNvSpPr txBox="1">
            <a:spLocks noGrp="1"/>
          </p:cNvSpPr>
          <p:nvPr>
            <p:ph type="subTitle" idx="4294967295"/>
          </p:nvPr>
        </p:nvSpPr>
        <p:spPr>
          <a:xfrm>
            <a:off x="700800" y="1596044"/>
            <a:ext cx="2621100" cy="2463337"/>
          </a:xfrm>
          <a:prstGeom prst="rect">
            <a:avLst/>
          </a:prstGeom>
        </p:spPr>
        <p:txBody>
          <a:bodyPr spcFirstLastPara="1" wrap="square" lIns="91425" tIns="91425" rIns="91425" bIns="91425" anchor="t" anchorCtr="0">
            <a:noAutofit/>
          </a:bodyPr>
          <a:lstStyle/>
          <a:p>
            <a:pPr marL="0" lvl="0" indent="0" algn="just">
              <a:lnSpc>
                <a:spcPct val="100000"/>
              </a:lnSpc>
              <a:spcAft>
                <a:spcPts val="1600"/>
              </a:spcAft>
              <a:buNone/>
            </a:pPr>
            <a:r>
              <a:rPr lang="en-US" b="0" dirty="0" smtClean="0"/>
              <a:t>By </a:t>
            </a:r>
            <a:r>
              <a:rPr lang="en-US" b="0" dirty="0"/>
              <a:t>observing the state </a:t>
            </a:r>
            <a:r>
              <a:rPr lang="en-US" b="0" dirty="0" smtClean="0"/>
              <a:t> of </a:t>
            </a:r>
            <a:r>
              <a:rPr lang="en-US" b="0" dirty="0"/>
              <a:t>the environment, the agent takes actions for which he receives rewards. The agent’s goal is to take actions that maximize cumulative reward.</a:t>
            </a:r>
            <a:endParaRPr sz="1400" b="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4582" y="1596046"/>
            <a:ext cx="4688618" cy="2874074"/>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3" name="Google Shape;223;p38"/>
          <p:cNvSpPr txBox="1">
            <a:spLocks noGrp="1"/>
          </p:cNvSpPr>
          <p:nvPr>
            <p:ph type="title"/>
          </p:nvPr>
        </p:nvSpPr>
        <p:spPr>
          <a:xfrm>
            <a:off x="2786650" y="2570794"/>
            <a:ext cx="3570600" cy="10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Related Work</a:t>
            </a:r>
            <a:endParaRPr dirty="0"/>
          </a:p>
        </p:txBody>
      </p:sp>
      <p:sp>
        <p:nvSpPr>
          <p:cNvPr id="224" name="Google Shape;224;p38"/>
          <p:cNvSpPr txBox="1">
            <a:spLocks noGrp="1"/>
          </p:cNvSpPr>
          <p:nvPr>
            <p:ph type="title" idx="2"/>
          </p:nvPr>
        </p:nvSpPr>
        <p:spPr>
          <a:xfrm>
            <a:off x="3797100" y="1317190"/>
            <a:ext cx="1549800" cy="164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02</a:t>
            </a:r>
            <a:endParaRPr dirty="0"/>
          </a:p>
        </p:txBody>
      </p:sp>
    </p:spTree>
    <p:extLst>
      <p:ext uri="{BB962C8B-B14F-4D97-AF65-F5344CB8AC3E}">
        <p14:creationId xmlns:p14="http://schemas.microsoft.com/office/powerpoint/2010/main" val="35278554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grpSp>
        <p:nvGrpSpPr>
          <p:cNvPr id="706" name="Google Shape;706;p62"/>
          <p:cNvGrpSpPr/>
          <p:nvPr/>
        </p:nvGrpSpPr>
        <p:grpSpPr>
          <a:xfrm>
            <a:off x="1243391" y="1122606"/>
            <a:ext cx="3177305" cy="3140208"/>
            <a:chOff x="821750" y="1200000"/>
            <a:chExt cx="3360177" cy="2727850"/>
          </a:xfrm>
        </p:grpSpPr>
        <p:sp>
          <p:nvSpPr>
            <p:cNvPr id="707" name="Google Shape;707;p62"/>
            <p:cNvSpPr/>
            <p:nvPr/>
          </p:nvSpPr>
          <p:spPr>
            <a:xfrm>
              <a:off x="821750" y="1200000"/>
              <a:ext cx="3357900" cy="20430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62"/>
            <p:cNvSpPr/>
            <p:nvPr/>
          </p:nvSpPr>
          <p:spPr>
            <a:xfrm>
              <a:off x="821750" y="3241850"/>
              <a:ext cx="3360177" cy="292099"/>
            </a:xfrm>
            <a:custGeom>
              <a:avLst/>
              <a:gdLst/>
              <a:ahLst/>
              <a:cxnLst/>
              <a:rect l="l" t="t" r="r" b="b"/>
              <a:pathLst>
                <a:path w="84469" h="7324" extrusionOk="0">
                  <a:moveTo>
                    <a:pt x="0" y="4855"/>
                  </a:moveTo>
                  <a:cubicBezTo>
                    <a:pt x="0" y="6236"/>
                    <a:pt x="1298" y="7324"/>
                    <a:pt x="2679" y="7324"/>
                  </a:cubicBezTo>
                  <a:lnTo>
                    <a:pt x="41659" y="7324"/>
                  </a:lnTo>
                  <a:lnTo>
                    <a:pt x="42998" y="7324"/>
                  </a:lnTo>
                  <a:lnTo>
                    <a:pt x="81979" y="7324"/>
                  </a:lnTo>
                  <a:cubicBezTo>
                    <a:pt x="83360" y="7324"/>
                    <a:pt x="84469" y="6236"/>
                    <a:pt x="84469" y="4855"/>
                  </a:cubicBezTo>
                  <a:lnTo>
                    <a:pt x="84469" y="1"/>
                  </a:lnTo>
                  <a:lnTo>
                    <a:pt x="0" y="1"/>
                  </a:lnTo>
                  <a:close/>
                </a:path>
              </a:pathLst>
            </a:cu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62"/>
            <p:cNvSpPr/>
            <p:nvPr/>
          </p:nvSpPr>
          <p:spPr>
            <a:xfrm>
              <a:off x="2166200" y="3533950"/>
              <a:ext cx="695700" cy="2574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2"/>
            <p:cNvSpPr/>
            <p:nvPr/>
          </p:nvSpPr>
          <p:spPr>
            <a:xfrm>
              <a:off x="1412825" y="3791350"/>
              <a:ext cx="2202600" cy="1365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 name="Google Shape;712;p62"/>
          <p:cNvSpPr txBox="1">
            <a:spLocks noGrp="1"/>
          </p:cNvSpPr>
          <p:nvPr>
            <p:ph type="subTitle" idx="1"/>
          </p:nvPr>
        </p:nvSpPr>
        <p:spPr>
          <a:xfrm>
            <a:off x="4863654" y="1188391"/>
            <a:ext cx="3191400" cy="2302954"/>
          </a:xfrm>
          <a:prstGeom prst="rect">
            <a:avLst/>
          </a:prstGeom>
        </p:spPr>
        <p:txBody>
          <a:bodyPr spcFirstLastPara="1" wrap="square" lIns="91425" tIns="91425" rIns="91425" bIns="91425" anchor="t" anchorCtr="0">
            <a:noAutofit/>
          </a:bodyPr>
          <a:lstStyle/>
          <a:p>
            <a:pPr marL="127000" indent="0" algn="just"/>
            <a:r>
              <a:rPr lang="en-US" dirty="0"/>
              <a:t>S</a:t>
            </a:r>
            <a:r>
              <a:rPr lang="en-US" dirty="0" smtClean="0"/>
              <a:t>imulating </a:t>
            </a:r>
            <a:r>
              <a:rPr lang="en-US" dirty="0"/>
              <a:t>an intelligent car to park in a simple parking </a:t>
            </a:r>
            <a:r>
              <a:rPr lang="en-US" dirty="0" smtClean="0"/>
              <a:t>environment</a:t>
            </a:r>
          </a:p>
          <a:p>
            <a:pPr marL="412750" indent="-285750" algn="just">
              <a:buFont typeface="Arial" panose="020B0604020202020204" pitchFamily="34" charset="0"/>
              <a:buChar char="•"/>
            </a:pPr>
            <a:r>
              <a:rPr lang="en-US" dirty="0"/>
              <a:t>O</a:t>
            </a:r>
            <a:r>
              <a:rPr lang="en-US" dirty="0" smtClean="0"/>
              <a:t>nly </a:t>
            </a:r>
            <a:r>
              <a:rPr lang="en-US" dirty="0"/>
              <a:t>one available parking </a:t>
            </a:r>
            <a:r>
              <a:rPr lang="en-US" dirty="0" smtClean="0"/>
              <a:t>lot</a:t>
            </a:r>
          </a:p>
          <a:p>
            <a:pPr marL="412750" indent="-285750" algn="just">
              <a:buFont typeface="Arial" panose="020B0604020202020204" pitchFamily="34" charset="0"/>
              <a:buChar char="•"/>
            </a:pPr>
            <a:r>
              <a:rPr lang="en-US" dirty="0" smtClean="0"/>
              <a:t> </a:t>
            </a:r>
            <a:r>
              <a:rPr lang="en-US" dirty="0"/>
              <a:t>The </a:t>
            </a:r>
            <a:r>
              <a:rPr lang="en-US" dirty="0" smtClean="0"/>
              <a:t>same start </a:t>
            </a:r>
            <a:r>
              <a:rPr lang="en-US" dirty="0"/>
              <a:t>position </a:t>
            </a:r>
            <a:r>
              <a:rPr lang="en-US" dirty="0" smtClean="0"/>
              <a:t>at </a:t>
            </a:r>
            <a:r>
              <a:rPr lang="en-US" dirty="0"/>
              <a:t>the beginning of each </a:t>
            </a:r>
            <a:r>
              <a:rPr lang="en-US" dirty="0" smtClean="0"/>
              <a:t>episode</a:t>
            </a:r>
          </a:p>
          <a:p>
            <a:pPr marL="412750" indent="-285750" algn="just">
              <a:buFont typeface="Arial" panose="020B0604020202020204" pitchFamily="34" charset="0"/>
              <a:buChar char="•"/>
            </a:pPr>
            <a:r>
              <a:rPr lang="en-US" dirty="0" smtClean="0"/>
              <a:t> </a:t>
            </a:r>
            <a:r>
              <a:rPr lang="en-US" dirty="0"/>
              <a:t>P</a:t>
            </a:r>
            <a:r>
              <a:rPr lang="en-US" dirty="0" smtClean="0"/>
              <a:t>arking </a:t>
            </a:r>
            <a:r>
              <a:rPr lang="en-US" dirty="0"/>
              <a:t>lots are always on one side of the </a:t>
            </a:r>
            <a:r>
              <a:rPr lang="en-US" dirty="0" smtClean="0"/>
              <a:t>parking</a:t>
            </a:r>
            <a:endParaRPr dirty="0"/>
          </a:p>
        </p:txBody>
      </p:sp>
      <p:pic>
        <p:nvPicPr>
          <p:cNvPr id="2" name="Picture 1"/>
          <p:cNvPicPr>
            <a:picLocks noChangeAspect="1"/>
          </p:cNvPicPr>
          <p:nvPr/>
        </p:nvPicPr>
        <p:blipFill>
          <a:blip r:embed="rId3"/>
          <a:stretch>
            <a:fillRect/>
          </a:stretch>
        </p:blipFill>
        <p:spPr>
          <a:xfrm>
            <a:off x="1323547" y="1188390"/>
            <a:ext cx="3048502" cy="2179759"/>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3" name="Google Shape;223;p38"/>
          <p:cNvSpPr txBox="1">
            <a:spLocks noGrp="1"/>
          </p:cNvSpPr>
          <p:nvPr>
            <p:ph type="title"/>
          </p:nvPr>
        </p:nvSpPr>
        <p:spPr>
          <a:xfrm>
            <a:off x="2786650" y="2570794"/>
            <a:ext cx="3570600" cy="10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Problem Statement</a:t>
            </a:r>
            <a:endParaRPr dirty="0"/>
          </a:p>
        </p:txBody>
      </p:sp>
      <p:sp>
        <p:nvSpPr>
          <p:cNvPr id="224" name="Google Shape;224;p38"/>
          <p:cNvSpPr txBox="1">
            <a:spLocks noGrp="1"/>
          </p:cNvSpPr>
          <p:nvPr>
            <p:ph type="title" idx="2"/>
          </p:nvPr>
        </p:nvSpPr>
        <p:spPr>
          <a:xfrm>
            <a:off x="3797100" y="1317190"/>
            <a:ext cx="1549800" cy="164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03</a:t>
            </a:r>
            <a:endParaRPr dirty="0"/>
          </a:p>
        </p:txBody>
      </p:sp>
    </p:spTree>
    <p:extLst>
      <p:ext uri="{BB962C8B-B14F-4D97-AF65-F5344CB8AC3E}">
        <p14:creationId xmlns:p14="http://schemas.microsoft.com/office/powerpoint/2010/main" val="21147245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2"/>
          <p:cNvSpPr/>
          <p:nvPr/>
        </p:nvSpPr>
        <p:spPr>
          <a:xfrm>
            <a:off x="2261050" y="1303637"/>
            <a:ext cx="1413900" cy="1222800"/>
          </a:xfrm>
          <a:prstGeom prst="triangle">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2"/>
          <p:cNvSpPr/>
          <p:nvPr/>
        </p:nvSpPr>
        <p:spPr>
          <a:xfrm>
            <a:off x="5447604" y="1316068"/>
            <a:ext cx="1413900" cy="1222800"/>
          </a:xfrm>
          <a:prstGeom prst="triangle">
            <a:avLst>
              <a:gd name="adj" fmla="val 50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2"/>
          <p:cNvSpPr txBox="1">
            <a:spLocks noGrp="1"/>
          </p:cNvSpPr>
          <p:nvPr>
            <p:ph type="title"/>
          </p:nvPr>
        </p:nvSpPr>
        <p:spPr>
          <a:xfrm>
            <a:off x="1595493" y="2483562"/>
            <a:ext cx="2742600" cy="55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One Car</a:t>
            </a:r>
            <a:endParaRPr dirty="0"/>
          </a:p>
        </p:txBody>
      </p:sp>
      <p:sp>
        <p:nvSpPr>
          <p:cNvPr id="286" name="Google Shape;286;p42"/>
          <p:cNvSpPr txBox="1">
            <a:spLocks noGrp="1"/>
          </p:cNvSpPr>
          <p:nvPr>
            <p:ph type="title" idx="2"/>
          </p:nvPr>
        </p:nvSpPr>
        <p:spPr>
          <a:xfrm>
            <a:off x="4766423" y="2480753"/>
            <a:ext cx="2742600" cy="55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Two Cars</a:t>
            </a:r>
            <a:endParaRPr dirty="0"/>
          </a:p>
        </p:txBody>
      </p:sp>
      <p:sp>
        <p:nvSpPr>
          <p:cNvPr id="288" name="Google Shape;288;p42"/>
          <p:cNvSpPr txBox="1">
            <a:spLocks noGrp="1"/>
          </p:cNvSpPr>
          <p:nvPr>
            <p:ph type="subTitle" idx="3"/>
          </p:nvPr>
        </p:nvSpPr>
        <p:spPr>
          <a:xfrm>
            <a:off x="1677051" y="2950360"/>
            <a:ext cx="5831972" cy="1010700"/>
          </a:xfrm>
          <a:prstGeom prst="rect">
            <a:avLst/>
          </a:prstGeom>
        </p:spPr>
        <p:txBody>
          <a:bodyPr spcFirstLastPara="1" wrap="square" lIns="91425" tIns="91425" rIns="91425" bIns="91425" anchor="t" anchorCtr="0">
            <a:noAutofit/>
          </a:bodyPr>
          <a:lstStyle/>
          <a:p>
            <a:pPr marL="285750" lvl="0" indent="-285750">
              <a:spcAft>
                <a:spcPts val="1600"/>
              </a:spcAft>
              <a:buFont typeface="Arial" panose="020B0604020202020204" pitchFamily="34" charset="0"/>
              <a:buChar char="•"/>
            </a:pPr>
            <a:r>
              <a:rPr lang="en-US" dirty="0" smtClean="0"/>
              <a:t>The </a:t>
            </a:r>
            <a:r>
              <a:rPr lang="en-US" dirty="0"/>
              <a:t>position of the </a:t>
            </a:r>
            <a:r>
              <a:rPr lang="en-US" dirty="0" smtClean="0"/>
              <a:t>Agents changes </a:t>
            </a:r>
            <a:r>
              <a:rPr lang="en-US" dirty="0"/>
              <a:t>randomly at the beginning of each episode. </a:t>
            </a:r>
            <a:endParaRPr lang="en-US" dirty="0" smtClean="0"/>
          </a:p>
          <a:p>
            <a:pPr marL="285750" lvl="0" indent="-285750">
              <a:spcAft>
                <a:spcPts val="1600"/>
              </a:spcAft>
              <a:buFont typeface="Arial" panose="020B0604020202020204" pitchFamily="34" charset="0"/>
              <a:buChar char="•"/>
            </a:pPr>
            <a:r>
              <a:rPr lang="en-US" dirty="0"/>
              <a:t>T</a:t>
            </a:r>
            <a:r>
              <a:rPr lang="en-US" dirty="0" smtClean="0"/>
              <a:t>he </a:t>
            </a:r>
            <a:r>
              <a:rPr lang="en-US" dirty="0"/>
              <a:t>number of available parking lots and their positions are changing in every episode randomly in a range between a minimum and a maximum number. </a:t>
            </a:r>
            <a:endParaRPr lang="en-US" dirty="0" smtClean="0"/>
          </a:p>
          <a:p>
            <a:pPr marL="285750" lvl="0" indent="-285750">
              <a:spcAft>
                <a:spcPts val="1600"/>
              </a:spcAft>
              <a:buFont typeface="Wingdings" panose="05000000000000000000" pitchFamily="2" charset="2"/>
              <a:buChar char="Ø"/>
            </a:pPr>
            <a:r>
              <a:rPr lang="en-US" dirty="0" smtClean="0"/>
              <a:t> </a:t>
            </a:r>
            <a:r>
              <a:rPr lang="en-US" dirty="0"/>
              <a:t>I</a:t>
            </a:r>
            <a:r>
              <a:rPr lang="en-US" dirty="0" smtClean="0"/>
              <a:t>n </a:t>
            </a:r>
            <a:r>
              <a:rPr lang="en-US" dirty="0"/>
              <a:t>every episode, the car learns to solve a different problem by facing a new model of the </a:t>
            </a:r>
            <a:r>
              <a:rPr lang="en-US" dirty="0" smtClean="0"/>
              <a:t>environment. </a:t>
            </a:r>
            <a:endParaRPr dirty="0"/>
          </a:p>
        </p:txBody>
      </p:sp>
      <p:sp>
        <p:nvSpPr>
          <p:cNvPr id="294" name="Google Shape;294;p42"/>
          <p:cNvSpPr txBox="1">
            <a:spLocks noGrp="1"/>
          </p:cNvSpPr>
          <p:nvPr>
            <p:ph type="title" idx="4"/>
          </p:nvPr>
        </p:nvSpPr>
        <p:spPr>
          <a:xfrm>
            <a:off x="700800" y="491825"/>
            <a:ext cx="7742400" cy="65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Two Scenarios</a:t>
            </a:r>
            <a:endParaRPr dirty="0"/>
          </a:p>
        </p:txBody>
      </p:sp>
      <p:grpSp>
        <p:nvGrpSpPr>
          <p:cNvPr id="14" name="Google Shape;9323;p79"/>
          <p:cNvGrpSpPr/>
          <p:nvPr/>
        </p:nvGrpSpPr>
        <p:grpSpPr>
          <a:xfrm>
            <a:off x="2759830" y="1908169"/>
            <a:ext cx="416339" cy="387509"/>
            <a:chOff x="1487200" y="4421025"/>
            <a:chExt cx="483125" cy="439750"/>
          </a:xfrm>
          <a:solidFill>
            <a:schemeClr val="accent2">
              <a:lumMod val="20000"/>
              <a:lumOff val="80000"/>
            </a:schemeClr>
          </a:solidFill>
        </p:grpSpPr>
        <p:sp>
          <p:nvSpPr>
            <p:cNvPr id="15" name="Google Shape;9324;p79"/>
            <p:cNvSpPr/>
            <p:nvPr/>
          </p:nvSpPr>
          <p:spPr>
            <a:xfrm>
              <a:off x="1487200" y="4421025"/>
              <a:ext cx="483125" cy="439750"/>
            </a:xfrm>
            <a:custGeom>
              <a:avLst/>
              <a:gdLst/>
              <a:ahLst/>
              <a:cxnLst/>
              <a:rect l="l" t="t" r="r" b="b"/>
              <a:pathLst>
                <a:path w="19325" h="17590" extrusionOk="0">
                  <a:moveTo>
                    <a:pt x="12818" y="1130"/>
                  </a:moveTo>
                  <a:cubicBezTo>
                    <a:pt x="14361" y="1130"/>
                    <a:pt x="15671" y="2389"/>
                    <a:pt x="15867" y="4059"/>
                  </a:cubicBezTo>
                  <a:cubicBezTo>
                    <a:pt x="15867" y="4077"/>
                    <a:pt x="15870" y="4095"/>
                    <a:pt x="15873" y="4110"/>
                  </a:cubicBezTo>
                  <a:lnTo>
                    <a:pt x="16242" y="5871"/>
                  </a:lnTo>
                  <a:lnTo>
                    <a:pt x="9406" y="5871"/>
                  </a:lnTo>
                  <a:lnTo>
                    <a:pt x="11707" y="4110"/>
                  </a:lnTo>
                  <a:cubicBezTo>
                    <a:pt x="11957" y="3920"/>
                    <a:pt x="12008" y="3561"/>
                    <a:pt x="11815" y="3310"/>
                  </a:cubicBezTo>
                  <a:cubicBezTo>
                    <a:pt x="11703" y="3166"/>
                    <a:pt x="11534" y="3091"/>
                    <a:pt x="11364" y="3091"/>
                  </a:cubicBezTo>
                  <a:cubicBezTo>
                    <a:pt x="11242" y="3091"/>
                    <a:pt x="11119" y="3130"/>
                    <a:pt x="11015" y="3211"/>
                  </a:cubicBezTo>
                  <a:lnTo>
                    <a:pt x="7618" y="5816"/>
                  </a:lnTo>
                  <a:cubicBezTo>
                    <a:pt x="7597" y="5835"/>
                    <a:pt x="7576" y="5853"/>
                    <a:pt x="7558" y="5871"/>
                  </a:cubicBezTo>
                  <a:lnTo>
                    <a:pt x="3083" y="5871"/>
                  </a:lnTo>
                  <a:lnTo>
                    <a:pt x="3451" y="4110"/>
                  </a:lnTo>
                  <a:cubicBezTo>
                    <a:pt x="3454" y="4095"/>
                    <a:pt x="3457" y="4077"/>
                    <a:pt x="3460" y="4059"/>
                  </a:cubicBezTo>
                  <a:cubicBezTo>
                    <a:pt x="3654" y="2389"/>
                    <a:pt x="4964" y="1130"/>
                    <a:pt x="6507" y="1130"/>
                  </a:cubicBezTo>
                  <a:close/>
                  <a:moveTo>
                    <a:pt x="16939" y="7021"/>
                  </a:moveTo>
                  <a:cubicBezTo>
                    <a:pt x="17631" y="7021"/>
                    <a:pt x="18192" y="7580"/>
                    <a:pt x="18192" y="8274"/>
                  </a:cubicBezTo>
                  <a:lnTo>
                    <a:pt x="18192" y="11913"/>
                  </a:lnTo>
                  <a:cubicBezTo>
                    <a:pt x="18192" y="12604"/>
                    <a:pt x="17631" y="13163"/>
                    <a:pt x="16939" y="13166"/>
                  </a:cubicBezTo>
                  <a:lnTo>
                    <a:pt x="2385" y="13166"/>
                  </a:lnTo>
                  <a:cubicBezTo>
                    <a:pt x="1694" y="13163"/>
                    <a:pt x="1132" y="12604"/>
                    <a:pt x="1132" y="11913"/>
                  </a:cubicBezTo>
                  <a:lnTo>
                    <a:pt x="1132" y="8274"/>
                  </a:lnTo>
                  <a:cubicBezTo>
                    <a:pt x="1132" y="7580"/>
                    <a:pt x="1694" y="7021"/>
                    <a:pt x="2385" y="7021"/>
                  </a:cubicBezTo>
                  <a:close/>
                  <a:moveTo>
                    <a:pt x="5813" y="14304"/>
                  </a:moveTo>
                  <a:lnTo>
                    <a:pt x="5813" y="15889"/>
                  </a:lnTo>
                  <a:cubicBezTo>
                    <a:pt x="5813" y="16203"/>
                    <a:pt x="5559" y="16457"/>
                    <a:pt x="5248" y="16457"/>
                  </a:cubicBezTo>
                  <a:lnTo>
                    <a:pt x="3874" y="16457"/>
                  </a:lnTo>
                  <a:cubicBezTo>
                    <a:pt x="3560" y="16457"/>
                    <a:pt x="3306" y="16203"/>
                    <a:pt x="3306" y="15889"/>
                  </a:cubicBezTo>
                  <a:lnTo>
                    <a:pt x="3306" y="14304"/>
                  </a:lnTo>
                  <a:close/>
                  <a:moveTo>
                    <a:pt x="16018" y="14304"/>
                  </a:moveTo>
                  <a:lnTo>
                    <a:pt x="16018" y="15889"/>
                  </a:lnTo>
                  <a:cubicBezTo>
                    <a:pt x="16018" y="16203"/>
                    <a:pt x="15765" y="16457"/>
                    <a:pt x="15454" y="16457"/>
                  </a:cubicBezTo>
                  <a:lnTo>
                    <a:pt x="14080" y="16457"/>
                  </a:lnTo>
                  <a:cubicBezTo>
                    <a:pt x="13766" y="16457"/>
                    <a:pt x="13512" y="16203"/>
                    <a:pt x="13512" y="15889"/>
                  </a:cubicBezTo>
                  <a:lnTo>
                    <a:pt x="13512" y="14304"/>
                  </a:lnTo>
                  <a:close/>
                  <a:moveTo>
                    <a:pt x="6507" y="1"/>
                  </a:moveTo>
                  <a:cubicBezTo>
                    <a:pt x="4396" y="1"/>
                    <a:pt x="2609" y="1677"/>
                    <a:pt x="2337" y="3902"/>
                  </a:cubicBezTo>
                  <a:lnTo>
                    <a:pt x="1911" y="5934"/>
                  </a:lnTo>
                  <a:cubicBezTo>
                    <a:pt x="800" y="6161"/>
                    <a:pt x="0" y="7139"/>
                    <a:pt x="0" y="8274"/>
                  </a:cubicBezTo>
                  <a:lnTo>
                    <a:pt x="0" y="11910"/>
                  </a:lnTo>
                  <a:cubicBezTo>
                    <a:pt x="3" y="13145"/>
                    <a:pt x="945" y="14177"/>
                    <a:pt x="2174" y="14286"/>
                  </a:cubicBezTo>
                  <a:lnTo>
                    <a:pt x="2174" y="15889"/>
                  </a:lnTo>
                  <a:cubicBezTo>
                    <a:pt x="2174" y="16828"/>
                    <a:pt x="2935" y="17586"/>
                    <a:pt x="3874" y="17589"/>
                  </a:cubicBezTo>
                  <a:lnTo>
                    <a:pt x="5248" y="17589"/>
                  </a:lnTo>
                  <a:cubicBezTo>
                    <a:pt x="6184" y="17586"/>
                    <a:pt x="6945" y="16828"/>
                    <a:pt x="6945" y="15889"/>
                  </a:cubicBezTo>
                  <a:lnTo>
                    <a:pt x="6945" y="14298"/>
                  </a:lnTo>
                  <a:lnTo>
                    <a:pt x="12380" y="14298"/>
                  </a:lnTo>
                  <a:lnTo>
                    <a:pt x="12380" y="15889"/>
                  </a:lnTo>
                  <a:cubicBezTo>
                    <a:pt x="12380" y="16828"/>
                    <a:pt x="13141" y="17586"/>
                    <a:pt x="14080" y="17589"/>
                  </a:cubicBezTo>
                  <a:lnTo>
                    <a:pt x="15454" y="17589"/>
                  </a:lnTo>
                  <a:cubicBezTo>
                    <a:pt x="16390" y="17586"/>
                    <a:pt x="17151" y="16828"/>
                    <a:pt x="17151" y="15889"/>
                  </a:cubicBezTo>
                  <a:lnTo>
                    <a:pt x="17151" y="14286"/>
                  </a:lnTo>
                  <a:cubicBezTo>
                    <a:pt x="18380" y="14177"/>
                    <a:pt x="19322" y="13145"/>
                    <a:pt x="19325" y="11913"/>
                  </a:cubicBezTo>
                  <a:lnTo>
                    <a:pt x="19325" y="8274"/>
                  </a:lnTo>
                  <a:cubicBezTo>
                    <a:pt x="19325" y="7139"/>
                    <a:pt x="18524" y="6161"/>
                    <a:pt x="17413" y="5934"/>
                  </a:cubicBezTo>
                  <a:lnTo>
                    <a:pt x="16988" y="3902"/>
                  </a:lnTo>
                  <a:cubicBezTo>
                    <a:pt x="16716" y="1677"/>
                    <a:pt x="14928" y="1"/>
                    <a:pt x="128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6" name="Google Shape;9325;p79"/>
            <p:cNvSpPr/>
            <p:nvPr/>
          </p:nvSpPr>
          <p:spPr>
            <a:xfrm>
              <a:off x="1544950" y="4622200"/>
              <a:ext cx="103950" cy="100025"/>
            </a:xfrm>
            <a:custGeom>
              <a:avLst/>
              <a:gdLst/>
              <a:ahLst/>
              <a:cxnLst/>
              <a:rect l="l" t="t" r="r" b="b"/>
              <a:pathLst>
                <a:path w="4158" h="4001" extrusionOk="0">
                  <a:moveTo>
                    <a:pt x="2152" y="1131"/>
                  </a:moveTo>
                  <a:cubicBezTo>
                    <a:pt x="2599" y="1131"/>
                    <a:pt x="3025" y="1477"/>
                    <a:pt x="3025" y="2000"/>
                  </a:cubicBezTo>
                  <a:cubicBezTo>
                    <a:pt x="3025" y="2480"/>
                    <a:pt x="2639" y="2869"/>
                    <a:pt x="2159" y="2869"/>
                  </a:cubicBezTo>
                  <a:cubicBezTo>
                    <a:pt x="1386" y="2869"/>
                    <a:pt x="996" y="1933"/>
                    <a:pt x="1543" y="1387"/>
                  </a:cubicBezTo>
                  <a:cubicBezTo>
                    <a:pt x="1721" y="1210"/>
                    <a:pt x="1939" y="1131"/>
                    <a:pt x="2152" y="1131"/>
                  </a:cubicBezTo>
                  <a:close/>
                  <a:moveTo>
                    <a:pt x="2159" y="1"/>
                  </a:moveTo>
                  <a:cubicBezTo>
                    <a:pt x="1350" y="1"/>
                    <a:pt x="619" y="487"/>
                    <a:pt x="311" y="1233"/>
                  </a:cubicBezTo>
                  <a:cubicBezTo>
                    <a:pt x="0" y="1982"/>
                    <a:pt x="172" y="2842"/>
                    <a:pt x="743" y="3413"/>
                  </a:cubicBezTo>
                  <a:cubicBezTo>
                    <a:pt x="1127" y="3796"/>
                    <a:pt x="1639" y="4001"/>
                    <a:pt x="2159" y="4001"/>
                  </a:cubicBezTo>
                  <a:cubicBezTo>
                    <a:pt x="2416" y="4001"/>
                    <a:pt x="2676" y="3951"/>
                    <a:pt x="2923" y="3848"/>
                  </a:cubicBezTo>
                  <a:cubicBezTo>
                    <a:pt x="3672" y="3540"/>
                    <a:pt x="4158" y="2809"/>
                    <a:pt x="4158" y="2000"/>
                  </a:cubicBezTo>
                  <a:cubicBezTo>
                    <a:pt x="4158" y="895"/>
                    <a:pt x="3261" y="1"/>
                    <a:pt x="21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9326;p79"/>
            <p:cNvSpPr/>
            <p:nvPr/>
          </p:nvSpPr>
          <p:spPr>
            <a:xfrm>
              <a:off x="1804675" y="4622200"/>
              <a:ext cx="103975" cy="100025"/>
            </a:xfrm>
            <a:custGeom>
              <a:avLst/>
              <a:gdLst/>
              <a:ahLst/>
              <a:cxnLst/>
              <a:rect l="l" t="t" r="r" b="b"/>
              <a:pathLst>
                <a:path w="4159" h="4001" extrusionOk="0">
                  <a:moveTo>
                    <a:pt x="2152" y="1131"/>
                  </a:moveTo>
                  <a:cubicBezTo>
                    <a:pt x="2598" y="1131"/>
                    <a:pt x="3026" y="1477"/>
                    <a:pt x="3026" y="2000"/>
                  </a:cubicBezTo>
                  <a:cubicBezTo>
                    <a:pt x="3026" y="2480"/>
                    <a:pt x="2637" y="2869"/>
                    <a:pt x="2157" y="2869"/>
                  </a:cubicBezTo>
                  <a:cubicBezTo>
                    <a:pt x="1384" y="2869"/>
                    <a:pt x="997" y="1933"/>
                    <a:pt x="1544" y="1387"/>
                  </a:cubicBezTo>
                  <a:cubicBezTo>
                    <a:pt x="1721" y="1210"/>
                    <a:pt x="1938" y="1131"/>
                    <a:pt x="2152" y="1131"/>
                  </a:cubicBezTo>
                  <a:close/>
                  <a:moveTo>
                    <a:pt x="2157" y="1"/>
                  </a:moveTo>
                  <a:cubicBezTo>
                    <a:pt x="1348" y="1"/>
                    <a:pt x="620" y="487"/>
                    <a:pt x="309" y="1233"/>
                  </a:cubicBezTo>
                  <a:cubicBezTo>
                    <a:pt x="1" y="1982"/>
                    <a:pt x="170" y="2842"/>
                    <a:pt x="744" y="3413"/>
                  </a:cubicBezTo>
                  <a:cubicBezTo>
                    <a:pt x="1125" y="3796"/>
                    <a:pt x="1637" y="4001"/>
                    <a:pt x="2158" y="4001"/>
                  </a:cubicBezTo>
                  <a:cubicBezTo>
                    <a:pt x="2416" y="4001"/>
                    <a:pt x="2676" y="3951"/>
                    <a:pt x="2924" y="3848"/>
                  </a:cubicBezTo>
                  <a:cubicBezTo>
                    <a:pt x="3670" y="3540"/>
                    <a:pt x="4159" y="2809"/>
                    <a:pt x="4159" y="2000"/>
                  </a:cubicBezTo>
                  <a:cubicBezTo>
                    <a:pt x="4156" y="895"/>
                    <a:pt x="3262" y="1"/>
                    <a:pt x="21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9327;p79"/>
            <p:cNvSpPr/>
            <p:nvPr/>
          </p:nvSpPr>
          <p:spPr>
            <a:xfrm>
              <a:off x="1667450" y="4661825"/>
              <a:ext cx="119825" cy="28350"/>
            </a:xfrm>
            <a:custGeom>
              <a:avLst/>
              <a:gdLst/>
              <a:ahLst/>
              <a:cxnLst/>
              <a:rect l="l" t="t" r="r" b="b"/>
              <a:pathLst>
                <a:path w="4793" h="1134" extrusionOk="0">
                  <a:moveTo>
                    <a:pt x="565" y="1"/>
                  </a:moveTo>
                  <a:cubicBezTo>
                    <a:pt x="251" y="1"/>
                    <a:pt x="1" y="252"/>
                    <a:pt x="1" y="566"/>
                  </a:cubicBezTo>
                  <a:cubicBezTo>
                    <a:pt x="1" y="880"/>
                    <a:pt x="251" y="1133"/>
                    <a:pt x="565" y="1133"/>
                  </a:cubicBezTo>
                  <a:lnTo>
                    <a:pt x="4228" y="1133"/>
                  </a:lnTo>
                  <a:cubicBezTo>
                    <a:pt x="4539" y="1133"/>
                    <a:pt x="4792" y="880"/>
                    <a:pt x="4792" y="566"/>
                  </a:cubicBezTo>
                  <a:cubicBezTo>
                    <a:pt x="4792" y="252"/>
                    <a:pt x="4539" y="1"/>
                    <a:pt x="422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 name="Google Shape;9323;p79"/>
          <p:cNvGrpSpPr/>
          <p:nvPr/>
        </p:nvGrpSpPr>
        <p:grpSpPr>
          <a:xfrm>
            <a:off x="6176047" y="2024490"/>
            <a:ext cx="411658" cy="366890"/>
            <a:chOff x="1487200" y="4421025"/>
            <a:chExt cx="483125" cy="439750"/>
          </a:xfrm>
          <a:solidFill>
            <a:schemeClr val="accent2">
              <a:lumMod val="20000"/>
              <a:lumOff val="80000"/>
            </a:schemeClr>
          </a:solidFill>
        </p:grpSpPr>
        <p:sp>
          <p:nvSpPr>
            <p:cNvPr id="20" name="Google Shape;9324;p79"/>
            <p:cNvSpPr/>
            <p:nvPr/>
          </p:nvSpPr>
          <p:spPr>
            <a:xfrm>
              <a:off x="1487200" y="4421025"/>
              <a:ext cx="483125" cy="439750"/>
            </a:xfrm>
            <a:custGeom>
              <a:avLst/>
              <a:gdLst/>
              <a:ahLst/>
              <a:cxnLst/>
              <a:rect l="l" t="t" r="r" b="b"/>
              <a:pathLst>
                <a:path w="19325" h="17590" extrusionOk="0">
                  <a:moveTo>
                    <a:pt x="12818" y="1130"/>
                  </a:moveTo>
                  <a:cubicBezTo>
                    <a:pt x="14361" y="1130"/>
                    <a:pt x="15671" y="2389"/>
                    <a:pt x="15867" y="4059"/>
                  </a:cubicBezTo>
                  <a:cubicBezTo>
                    <a:pt x="15867" y="4077"/>
                    <a:pt x="15870" y="4095"/>
                    <a:pt x="15873" y="4110"/>
                  </a:cubicBezTo>
                  <a:lnTo>
                    <a:pt x="16242" y="5871"/>
                  </a:lnTo>
                  <a:lnTo>
                    <a:pt x="9406" y="5871"/>
                  </a:lnTo>
                  <a:lnTo>
                    <a:pt x="11707" y="4110"/>
                  </a:lnTo>
                  <a:cubicBezTo>
                    <a:pt x="11957" y="3920"/>
                    <a:pt x="12008" y="3561"/>
                    <a:pt x="11815" y="3310"/>
                  </a:cubicBezTo>
                  <a:cubicBezTo>
                    <a:pt x="11703" y="3166"/>
                    <a:pt x="11534" y="3091"/>
                    <a:pt x="11364" y="3091"/>
                  </a:cubicBezTo>
                  <a:cubicBezTo>
                    <a:pt x="11242" y="3091"/>
                    <a:pt x="11119" y="3130"/>
                    <a:pt x="11015" y="3211"/>
                  </a:cubicBezTo>
                  <a:lnTo>
                    <a:pt x="7618" y="5816"/>
                  </a:lnTo>
                  <a:cubicBezTo>
                    <a:pt x="7597" y="5835"/>
                    <a:pt x="7576" y="5853"/>
                    <a:pt x="7558" y="5871"/>
                  </a:cubicBezTo>
                  <a:lnTo>
                    <a:pt x="3083" y="5871"/>
                  </a:lnTo>
                  <a:lnTo>
                    <a:pt x="3451" y="4110"/>
                  </a:lnTo>
                  <a:cubicBezTo>
                    <a:pt x="3454" y="4095"/>
                    <a:pt x="3457" y="4077"/>
                    <a:pt x="3460" y="4059"/>
                  </a:cubicBezTo>
                  <a:cubicBezTo>
                    <a:pt x="3654" y="2389"/>
                    <a:pt x="4964" y="1130"/>
                    <a:pt x="6507" y="1130"/>
                  </a:cubicBezTo>
                  <a:close/>
                  <a:moveTo>
                    <a:pt x="16939" y="7021"/>
                  </a:moveTo>
                  <a:cubicBezTo>
                    <a:pt x="17631" y="7021"/>
                    <a:pt x="18192" y="7580"/>
                    <a:pt x="18192" y="8274"/>
                  </a:cubicBezTo>
                  <a:lnTo>
                    <a:pt x="18192" y="11913"/>
                  </a:lnTo>
                  <a:cubicBezTo>
                    <a:pt x="18192" y="12604"/>
                    <a:pt x="17631" y="13163"/>
                    <a:pt x="16939" y="13166"/>
                  </a:cubicBezTo>
                  <a:lnTo>
                    <a:pt x="2385" y="13166"/>
                  </a:lnTo>
                  <a:cubicBezTo>
                    <a:pt x="1694" y="13163"/>
                    <a:pt x="1132" y="12604"/>
                    <a:pt x="1132" y="11913"/>
                  </a:cubicBezTo>
                  <a:lnTo>
                    <a:pt x="1132" y="8274"/>
                  </a:lnTo>
                  <a:cubicBezTo>
                    <a:pt x="1132" y="7580"/>
                    <a:pt x="1694" y="7021"/>
                    <a:pt x="2385" y="7021"/>
                  </a:cubicBezTo>
                  <a:close/>
                  <a:moveTo>
                    <a:pt x="5813" y="14304"/>
                  </a:moveTo>
                  <a:lnTo>
                    <a:pt x="5813" y="15889"/>
                  </a:lnTo>
                  <a:cubicBezTo>
                    <a:pt x="5813" y="16203"/>
                    <a:pt x="5559" y="16457"/>
                    <a:pt x="5248" y="16457"/>
                  </a:cubicBezTo>
                  <a:lnTo>
                    <a:pt x="3874" y="16457"/>
                  </a:lnTo>
                  <a:cubicBezTo>
                    <a:pt x="3560" y="16457"/>
                    <a:pt x="3306" y="16203"/>
                    <a:pt x="3306" y="15889"/>
                  </a:cubicBezTo>
                  <a:lnTo>
                    <a:pt x="3306" y="14304"/>
                  </a:lnTo>
                  <a:close/>
                  <a:moveTo>
                    <a:pt x="16018" y="14304"/>
                  </a:moveTo>
                  <a:lnTo>
                    <a:pt x="16018" y="15889"/>
                  </a:lnTo>
                  <a:cubicBezTo>
                    <a:pt x="16018" y="16203"/>
                    <a:pt x="15765" y="16457"/>
                    <a:pt x="15454" y="16457"/>
                  </a:cubicBezTo>
                  <a:lnTo>
                    <a:pt x="14080" y="16457"/>
                  </a:lnTo>
                  <a:cubicBezTo>
                    <a:pt x="13766" y="16457"/>
                    <a:pt x="13512" y="16203"/>
                    <a:pt x="13512" y="15889"/>
                  </a:cubicBezTo>
                  <a:lnTo>
                    <a:pt x="13512" y="14304"/>
                  </a:lnTo>
                  <a:close/>
                  <a:moveTo>
                    <a:pt x="6507" y="1"/>
                  </a:moveTo>
                  <a:cubicBezTo>
                    <a:pt x="4396" y="1"/>
                    <a:pt x="2609" y="1677"/>
                    <a:pt x="2337" y="3902"/>
                  </a:cubicBezTo>
                  <a:lnTo>
                    <a:pt x="1911" y="5934"/>
                  </a:lnTo>
                  <a:cubicBezTo>
                    <a:pt x="800" y="6161"/>
                    <a:pt x="0" y="7139"/>
                    <a:pt x="0" y="8274"/>
                  </a:cubicBezTo>
                  <a:lnTo>
                    <a:pt x="0" y="11910"/>
                  </a:lnTo>
                  <a:cubicBezTo>
                    <a:pt x="3" y="13145"/>
                    <a:pt x="945" y="14177"/>
                    <a:pt x="2174" y="14286"/>
                  </a:cubicBezTo>
                  <a:lnTo>
                    <a:pt x="2174" y="15889"/>
                  </a:lnTo>
                  <a:cubicBezTo>
                    <a:pt x="2174" y="16828"/>
                    <a:pt x="2935" y="17586"/>
                    <a:pt x="3874" y="17589"/>
                  </a:cubicBezTo>
                  <a:lnTo>
                    <a:pt x="5248" y="17589"/>
                  </a:lnTo>
                  <a:cubicBezTo>
                    <a:pt x="6184" y="17586"/>
                    <a:pt x="6945" y="16828"/>
                    <a:pt x="6945" y="15889"/>
                  </a:cubicBezTo>
                  <a:lnTo>
                    <a:pt x="6945" y="14298"/>
                  </a:lnTo>
                  <a:lnTo>
                    <a:pt x="12380" y="14298"/>
                  </a:lnTo>
                  <a:lnTo>
                    <a:pt x="12380" y="15889"/>
                  </a:lnTo>
                  <a:cubicBezTo>
                    <a:pt x="12380" y="16828"/>
                    <a:pt x="13141" y="17586"/>
                    <a:pt x="14080" y="17589"/>
                  </a:cubicBezTo>
                  <a:lnTo>
                    <a:pt x="15454" y="17589"/>
                  </a:lnTo>
                  <a:cubicBezTo>
                    <a:pt x="16390" y="17586"/>
                    <a:pt x="17151" y="16828"/>
                    <a:pt x="17151" y="15889"/>
                  </a:cubicBezTo>
                  <a:lnTo>
                    <a:pt x="17151" y="14286"/>
                  </a:lnTo>
                  <a:cubicBezTo>
                    <a:pt x="18380" y="14177"/>
                    <a:pt x="19322" y="13145"/>
                    <a:pt x="19325" y="11913"/>
                  </a:cubicBezTo>
                  <a:lnTo>
                    <a:pt x="19325" y="8274"/>
                  </a:lnTo>
                  <a:cubicBezTo>
                    <a:pt x="19325" y="7139"/>
                    <a:pt x="18524" y="6161"/>
                    <a:pt x="17413" y="5934"/>
                  </a:cubicBezTo>
                  <a:lnTo>
                    <a:pt x="16988" y="3902"/>
                  </a:lnTo>
                  <a:cubicBezTo>
                    <a:pt x="16716" y="1677"/>
                    <a:pt x="14928" y="1"/>
                    <a:pt x="128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9325;p79"/>
            <p:cNvSpPr/>
            <p:nvPr/>
          </p:nvSpPr>
          <p:spPr>
            <a:xfrm>
              <a:off x="1544950" y="4622200"/>
              <a:ext cx="103950" cy="100025"/>
            </a:xfrm>
            <a:custGeom>
              <a:avLst/>
              <a:gdLst/>
              <a:ahLst/>
              <a:cxnLst/>
              <a:rect l="l" t="t" r="r" b="b"/>
              <a:pathLst>
                <a:path w="4158" h="4001" extrusionOk="0">
                  <a:moveTo>
                    <a:pt x="2152" y="1131"/>
                  </a:moveTo>
                  <a:cubicBezTo>
                    <a:pt x="2599" y="1131"/>
                    <a:pt x="3025" y="1477"/>
                    <a:pt x="3025" y="2000"/>
                  </a:cubicBezTo>
                  <a:cubicBezTo>
                    <a:pt x="3025" y="2480"/>
                    <a:pt x="2639" y="2869"/>
                    <a:pt x="2159" y="2869"/>
                  </a:cubicBezTo>
                  <a:cubicBezTo>
                    <a:pt x="1386" y="2869"/>
                    <a:pt x="996" y="1933"/>
                    <a:pt x="1543" y="1387"/>
                  </a:cubicBezTo>
                  <a:cubicBezTo>
                    <a:pt x="1721" y="1210"/>
                    <a:pt x="1939" y="1131"/>
                    <a:pt x="2152" y="1131"/>
                  </a:cubicBezTo>
                  <a:close/>
                  <a:moveTo>
                    <a:pt x="2159" y="1"/>
                  </a:moveTo>
                  <a:cubicBezTo>
                    <a:pt x="1350" y="1"/>
                    <a:pt x="619" y="487"/>
                    <a:pt x="311" y="1233"/>
                  </a:cubicBezTo>
                  <a:cubicBezTo>
                    <a:pt x="0" y="1982"/>
                    <a:pt x="172" y="2842"/>
                    <a:pt x="743" y="3413"/>
                  </a:cubicBezTo>
                  <a:cubicBezTo>
                    <a:pt x="1127" y="3796"/>
                    <a:pt x="1639" y="4001"/>
                    <a:pt x="2159" y="4001"/>
                  </a:cubicBezTo>
                  <a:cubicBezTo>
                    <a:pt x="2416" y="4001"/>
                    <a:pt x="2676" y="3951"/>
                    <a:pt x="2923" y="3848"/>
                  </a:cubicBezTo>
                  <a:cubicBezTo>
                    <a:pt x="3672" y="3540"/>
                    <a:pt x="4158" y="2809"/>
                    <a:pt x="4158" y="2000"/>
                  </a:cubicBezTo>
                  <a:cubicBezTo>
                    <a:pt x="4158" y="895"/>
                    <a:pt x="3261" y="1"/>
                    <a:pt x="21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 name="Google Shape;9326;p79"/>
            <p:cNvSpPr/>
            <p:nvPr/>
          </p:nvSpPr>
          <p:spPr>
            <a:xfrm>
              <a:off x="1804675" y="4622200"/>
              <a:ext cx="103975" cy="100025"/>
            </a:xfrm>
            <a:custGeom>
              <a:avLst/>
              <a:gdLst/>
              <a:ahLst/>
              <a:cxnLst/>
              <a:rect l="l" t="t" r="r" b="b"/>
              <a:pathLst>
                <a:path w="4159" h="4001" extrusionOk="0">
                  <a:moveTo>
                    <a:pt x="2152" y="1131"/>
                  </a:moveTo>
                  <a:cubicBezTo>
                    <a:pt x="2598" y="1131"/>
                    <a:pt x="3026" y="1477"/>
                    <a:pt x="3026" y="2000"/>
                  </a:cubicBezTo>
                  <a:cubicBezTo>
                    <a:pt x="3026" y="2480"/>
                    <a:pt x="2637" y="2869"/>
                    <a:pt x="2157" y="2869"/>
                  </a:cubicBezTo>
                  <a:cubicBezTo>
                    <a:pt x="1384" y="2869"/>
                    <a:pt x="997" y="1933"/>
                    <a:pt x="1544" y="1387"/>
                  </a:cubicBezTo>
                  <a:cubicBezTo>
                    <a:pt x="1721" y="1210"/>
                    <a:pt x="1938" y="1131"/>
                    <a:pt x="2152" y="1131"/>
                  </a:cubicBezTo>
                  <a:close/>
                  <a:moveTo>
                    <a:pt x="2157" y="1"/>
                  </a:moveTo>
                  <a:cubicBezTo>
                    <a:pt x="1348" y="1"/>
                    <a:pt x="620" y="487"/>
                    <a:pt x="309" y="1233"/>
                  </a:cubicBezTo>
                  <a:cubicBezTo>
                    <a:pt x="1" y="1982"/>
                    <a:pt x="170" y="2842"/>
                    <a:pt x="744" y="3413"/>
                  </a:cubicBezTo>
                  <a:cubicBezTo>
                    <a:pt x="1125" y="3796"/>
                    <a:pt x="1637" y="4001"/>
                    <a:pt x="2158" y="4001"/>
                  </a:cubicBezTo>
                  <a:cubicBezTo>
                    <a:pt x="2416" y="4001"/>
                    <a:pt x="2676" y="3951"/>
                    <a:pt x="2924" y="3848"/>
                  </a:cubicBezTo>
                  <a:cubicBezTo>
                    <a:pt x="3670" y="3540"/>
                    <a:pt x="4159" y="2809"/>
                    <a:pt x="4159" y="2000"/>
                  </a:cubicBezTo>
                  <a:cubicBezTo>
                    <a:pt x="4156" y="895"/>
                    <a:pt x="3262" y="1"/>
                    <a:pt x="21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9327;p79"/>
            <p:cNvSpPr/>
            <p:nvPr/>
          </p:nvSpPr>
          <p:spPr>
            <a:xfrm>
              <a:off x="1667450" y="4661825"/>
              <a:ext cx="119825" cy="28350"/>
            </a:xfrm>
            <a:custGeom>
              <a:avLst/>
              <a:gdLst/>
              <a:ahLst/>
              <a:cxnLst/>
              <a:rect l="l" t="t" r="r" b="b"/>
              <a:pathLst>
                <a:path w="4793" h="1134" extrusionOk="0">
                  <a:moveTo>
                    <a:pt x="565" y="1"/>
                  </a:moveTo>
                  <a:cubicBezTo>
                    <a:pt x="251" y="1"/>
                    <a:pt x="1" y="252"/>
                    <a:pt x="1" y="566"/>
                  </a:cubicBezTo>
                  <a:cubicBezTo>
                    <a:pt x="1" y="880"/>
                    <a:pt x="251" y="1133"/>
                    <a:pt x="565" y="1133"/>
                  </a:cubicBezTo>
                  <a:lnTo>
                    <a:pt x="4228" y="1133"/>
                  </a:lnTo>
                  <a:cubicBezTo>
                    <a:pt x="4539" y="1133"/>
                    <a:pt x="4792" y="880"/>
                    <a:pt x="4792" y="566"/>
                  </a:cubicBezTo>
                  <a:cubicBezTo>
                    <a:pt x="4792" y="252"/>
                    <a:pt x="4539" y="1"/>
                    <a:pt x="422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9" name="Google Shape;9323;p79"/>
          <p:cNvGrpSpPr/>
          <p:nvPr/>
        </p:nvGrpSpPr>
        <p:grpSpPr>
          <a:xfrm>
            <a:off x="5726065" y="2024490"/>
            <a:ext cx="411658" cy="366890"/>
            <a:chOff x="1487200" y="4421025"/>
            <a:chExt cx="483125" cy="439750"/>
          </a:xfrm>
          <a:solidFill>
            <a:schemeClr val="accent2">
              <a:lumMod val="20000"/>
              <a:lumOff val="80000"/>
            </a:schemeClr>
          </a:solidFill>
        </p:grpSpPr>
        <p:sp>
          <p:nvSpPr>
            <p:cNvPr id="30" name="Google Shape;9324;p79"/>
            <p:cNvSpPr/>
            <p:nvPr/>
          </p:nvSpPr>
          <p:spPr>
            <a:xfrm>
              <a:off x="1487200" y="4421025"/>
              <a:ext cx="483125" cy="439750"/>
            </a:xfrm>
            <a:custGeom>
              <a:avLst/>
              <a:gdLst/>
              <a:ahLst/>
              <a:cxnLst/>
              <a:rect l="l" t="t" r="r" b="b"/>
              <a:pathLst>
                <a:path w="19325" h="17590" extrusionOk="0">
                  <a:moveTo>
                    <a:pt x="12818" y="1130"/>
                  </a:moveTo>
                  <a:cubicBezTo>
                    <a:pt x="14361" y="1130"/>
                    <a:pt x="15671" y="2389"/>
                    <a:pt x="15867" y="4059"/>
                  </a:cubicBezTo>
                  <a:cubicBezTo>
                    <a:pt x="15867" y="4077"/>
                    <a:pt x="15870" y="4095"/>
                    <a:pt x="15873" y="4110"/>
                  </a:cubicBezTo>
                  <a:lnTo>
                    <a:pt x="16242" y="5871"/>
                  </a:lnTo>
                  <a:lnTo>
                    <a:pt x="9406" y="5871"/>
                  </a:lnTo>
                  <a:lnTo>
                    <a:pt x="11707" y="4110"/>
                  </a:lnTo>
                  <a:cubicBezTo>
                    <a:pt x="11957" y="3920"/>
                    <a:pt x="12008" y="3561"/>
                    <a:pt x="11815" y="3310"/>
                  </a:cubicBezTo>
                  <a:cubicBezTo>
                    <a:pt x="11703" y="3166"/>
                    <a:pt x="11534" y="3091"/>
                    <a:pt x="11364" y="3091"/>
                  </a:cubicBezTo>
                  <a:cubicBezTo>
                    <a:pt x="11242" y="3091"/>
                    <a:pt x="11119" y="3130"/>
                    <a:pt x="11015" y="3211"/>
                  </a:cubicBezTo>
                  <a:lnTo>
                    <a:pt x="7618" y="5816"/>
                  </a:lnTo>
                  <a:cubicBezTo>
                    <a:pt x="7597" y="5835"/>
                    <a:pt x="7576" y="5853"/>
                    <a:pt x="7558" y="5871"/>
                  </a:cubicBezTo>
                  <a:lnTo>
                    <a:pt x="3083" y="5871"/>
                  </a:lnTo>
                  <a:lnTo>
                    <a:pt x="3451" y="4110"/>
                  </a:lnTo>
                  <a:cubicBezTo>
                    <a:pt x="3454" y="4095"/>
                    <a:pt x="3457" y="4077"/>
                    <a:pt x="3460" y="4059"/>
                  </a:cubicBezTo>
                  <a:cubicBezTo>
                    <a:pt x="3654" y="2389"/>
                    <a:pt x="4964" y="1130"/>
                    <a:pt x="6507" y="1130"/>
                  </a:cubicBezTo>
                  <a:close/>
                  <a:moveTo>
                    <a:pt x="16939" y="7021"/>
                  </a:moveTo>
                  <a:cubicBezTo>
                    <a:pt x="17631" y="7021"/>
                    <a:pt x="18192" y="7580"/>
                    <a:pt x="18192" y="8274"/>
                  </a:cubicBezTo>
                  <a:lnTo>
                    <a:pt x="18192" y="11913"/>
                  </a:lnTo>
                  <a:cubicBezTo>
                    <a:pt x="18192" y="12604"/>
                    <a:pt x="17631" y="13163"/>
                    <a:pt x="16939" y="13166"/>
                  </a:cubicBezTo>
                  <a:lnTo>
                    <a:pt x="2385" y="13166"/>
                  </a:lnTo>
                  <a:cubicBezTo>
                    <a:pt x="1694" y="13163"/>
                    <a:pt x="1132" y="12604"/>
                    <a:pt x="1132" y="11913"/>
                  </a:cubicBezTo>
                  <a:lnTo>
                    <a:pt x="1132" y="8274"/>
                  </a:lnTo>
                  <a:cubicBezTo>
                    <a:pt x="1132" y="7580"/>
                    <a:pt x="1694" y="7021"/>
                    <a:pt x="2385" y="7021"/>
                  </a:cubicBezTo>
                  <a:close/>
                  <a:moveTo>
                    <a:pt x="5813" y="14304"/>
                  </a:moveTo>
                  <a:lnTo>
                    <a:pt x="5813" y="15889"/>
                  </a:lnTo>
                  <a:cubicBezTo>
                    <a:pt x="5813" y="16203"/>
                    <a:pt x="5559" y="16457"/>
                    <a:pt x="5248" y="16457"/>
                  </a:cubicBezTo>
                  <a:lnTo>
                    <a:pt x="3874" y="16457"/>
                  </a:lnTo>
                  <a:cubicBezTo>
                    <a:pt x="3560" y="16457"/>
                    <a:pt x="3306" y="16203"/>
                    <a:pt x="3306" y="15889"/>
                  </a:cubicBezTo>
                  <a:lnTo>
                    <a:pt x="3306" y="14304"/>
                  </a:lnTo>
                  <a:close/>
                  <a:moveTo>
                    <a:pt x="16018" y="14304"/>
                  </a:moveTo>
                  <a:lnTo>
                    <a:pt x="16018" y="15889"/>
                  </a:lnTo>
                  <a:cubicBezTo>
                    <a:pt x="16018" y="16203"/>
                    <a:pt x="15765" y="16457"/>
                    <a:pt x="15454" y="16457"/>
                  </a:cubicBezTo>
                  <a:lnTo>
                    <a:pt x="14080" y="16457"/>
                  </a:lnTo>
                  <a:cubicBezTo>
                    <a:pt x="13766" y="16457"/>
                    <a:pt x="13512" y="16203"/>
                    <a:pt x="13512" y="15889"/>
                  </a:cubicBezTo>
                  <a:lnTo>
                    <a:pt x="13512" y="14304"/>
                  </a:lnTo>
                  <a:close/>
                  <a:moveTo>
                    <a:pt x="6507" y="1"/>
                  </a:moveTo>
                  <a:cubicBezTo>
                    <a:pt x="4396" y="1"/>
                    <a:pt x="2609" y="1677"/>
                    <a:pt x="2337" y="3902"/>
                  </a:cubicBezTo>
                  <a:lnTo>
                    <a:pt x="1911" y="5934"/>
                  </a:lnTo>
                  <a:cubicBezTo>
                    <a:pt x="800" y="6161"/>
                    <a:pt x="0" y="7139"/>
                    <a:pt x="0" y="8274"/>
                  </a:cubicBezTo>
                  <a:lnTo>
                    <a:pt x="0" y="11910"/>
                  </a:lnTo>
                  <a:cubicBezTo>
                    <a:pt x="3" y="13145"/>
                    <a:pt x="945" y="14177"/>
                    <a:pt x="2174" y="14286"/>
                  </a:cubicBezTo>
                  <a:lnTo>
                    <a:pt x="2174" y="15889"/>
                  </a:lnTo>
                  <a:cubicBezTo>
                    <a:pt x="2174" y="16828"/>
                    <a:pt x="2935" y="17586"/>
                    <a:pt x="3874" y="17589"/>
                  </a:cubicBezTo>
                  <a:lnTo>
                    <a:pt x="5248" y="17589"/>
                  </a:lnTo>
                  <a:cubicBezTo>
                    <a:pt x="6184" y="17586"/>
                    <a:pt x="6945" y="16828"/>
                    <a:pt x="6945" y="15889"/>
                  </a:cubicBezTo>
                  <a:lnTo>
                    <a:pt x="6945" y="14298"/>
                  </a:lnTo>
                  <a:lnTo>
                    <a:pt x="12380" y="14298"/>
                  </a:lnTo>
                  <a:lnTo>
                    <a:pt x="12380" y="15889"/>
                  </a:lnTo>
                  <a:cubicBezTo>
                    <a:pt x="12380" y="16828"/>
                    <a:pt x="13141" y="17586"/>
                    <a:pt x="14080" y="17589"/>
                  </a:cubicBezTo>
                  <a:lnTo>
                    <a:pt x="15454" y="17589"/>
                  </a:lnTo>
                  <a:cubicBezTo>
                    <a:pt x="16390" y="17586"/>
                    <a:pt x="17151" y="16828"/>
                    <a:pt x="17151" y="15889"/>
                  </a:cubicBezTo>
                  <a:lnTo>
                    <a:pt x="17151" y="14286"/>
                  </a:lnTo>
                  <a:cubicBezTo>
                    <a:pt x="18380" y="14177"/>
                    <a:pt x="19322" y="13145"/>
                    <a:pt x="19325" y="11913"/>
                  </a:cubicBezTo>
                  <a:lnTo>
                    <a:pt x="19325" y="8274"/>
                  </a:lnTo>
                  <a:cubicBezTo>
                    <a:pt x="19325" y="7139"/>
                    <a:pt x="18524" y="6161"/>
                    <a:pt x="17413" y="5934"/>
                  </a:cubicBezTo>
                  <a:lnTo>
                    <a:pt x="16988" y="3902"/>
                  </a:lnTo>
                  <a:cubicBezTo>
                    <a:pt x="16716" y="1677"/>
                    <a:pt x="14928" y="1"/>
                    <a:pt x="128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1" name="Google Shape;9325;p79"/>
            <p:cNvSpPr/>
            <p:nvPr/>
          </p:nvSpPr>
          <p:spPr>
            <a:xfrm>
              <a:off x="1544950" y="4622200"/>
              <a:ext cx="103950" cy="100025"/>
            </a:xfrm>
            <a:custGeom>
              <a:avLst/>
              <a:gdLst/>
              <a:ahLst/>
              <a:cxnLst/>
              <a:rect l="l" t="t" r="r" b="b"/>
              <a:pathLst>
                <a:path w="4158" h="4001" extrusionOk="0">
                  <a:moveTo>
                    <a:pt x="2152" y="1131"/>
                  </a:moveTo>
                  <a:cubicBezTo>
                    <a:pt x="2599" y="1131"/>
                    <a:pt x="3025" y="1477"/>
                    <a:pt x="3025" y="2000"/>
                  </a:cubicBezTo>
                  <a:cubicBezTo>
                    <a:pt x="3025" y="2480"/>
                    <a:pt x="2639" y="2869"/>
                    <a:pt x="2159" y="2869"/>
                  </a:cubicBezTo>
                  <a:cubicBezTo>
                    <a:pt x="1386" y="2869"/>
                    <a:pt x="996" y="1933"/>
                    <a:pt x="1543" y="1387"/>
                  </a:cubicBezTo>
                  <a:cubicBezTo>
                    <a:pt x="1721" y="1210"/>
                    <a:pt x="1939" y="1131"/>
                    <a:pt x="2152" y="1131"/>
                  </a:cubicBezTo>
                  <a:close/>
                  <a:moveTo>
                    <a:pt x="2159" y="1"/>
                  </a:moveTo>
                  <a:cubicBezTo>
                    <a:pt x="1350" y="1"/>
                    <a:pt x="619" y="487"/>
                    <a:pt x="311" y="1233"/>
                  </a:cubicBezTo>
                  <a:cubicBezTo>
                    <a:pt x="0" y="1982"/>
                    <a:pt x="172" y="2842"/>
                    <a:pt x="743" y="3413"/>
                  </a:cubicBezTo>
                  <a:cubicBezTo>
                    <a:pt x="1127" y="3796"/>
                    <a:pt x="1639" y="4001"/>
                    <a:pt x="2159" y="4001"/>
                  </a:cubicBezTo>
                  <a:cubicBezTo>
                    <a:pt x="2416" y="4001"/>
                    <a:pt x="2676" y="3951"/>
                    <a:pt x="2923" y="3848"/>
                  </a:cubicBezTo>
                  <a:cubicBezTo>
                    <a:pt x="3672" y="3540"/>
                    <a:pt x="4158" y="2809"/>
                    <a:pt x="4158" y="2000"/>
                  </a:cubicBezTo>
                  <a:cubicBezTo>
                    <a:pt x="4158" y="895"/>
                    <a:pt x="3261" y="1"/>
                    <a:pt x="21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2" name="Google Shape;9326;p79"/>
            <p:cNvSpPr/>
            <p:nvPr/>
          </p:nvSpPr>
          <p:spPr>
            <a:xfrm>
              <a:off x="1804675" y="4622200"/>
              <a:ext cx="103975" cy="100025"/>
            </a:xfrm>
            <a:custGeom>
              <a:avLst/>
              <a:gdLst/>
              <a:ahLst/>
              <a:cxnLst/>
              <a:rect l="l" t="t" r="r" b="b"/>
              <a:pathLst>
                <a:path w="4159" h="4001" extrusionOk="0">
                  <a:moveTo>
                    <a:pt x="2152" y="1131"/>
                  </a:moveTo>
                  <a:cubicBezTo>
                    <a:pt x="2598" y="1131"/>
                    <a:pt x="3026" y="1477"/>
                    <a:pt x="3026" y="2000"/>
                  </a:cubicBezTo>
                  <a:cubicBezTo>
                    <a:pt x="3026" y="2480"/>
                    <a:pt x="2637" y="2869"/>
                    <a:pt x="2157" y="2869"/>
                  </a:cubicBezTo>
                  <a:cubicBezTo>
                    <a:pt x="1384" y="2869"/>
                    <a:pt x="997" y="1933"/>
                    <a:pt x="1544" y="1387"/>
                  </a:cubicBezTo>
                  <a:cubicBezTo>
                    <a:pt x="1721" y="1210"/>
                    <a:pt x="1938" y="1131"/>
                    <a:pt x="2152" y="1131"/>
                  </a:cubicBezTo>
                  <a:close/>
                  <a:moveTo>
                    <a:pt x="2157" y="1"/>
                  </a:moveTo>
                  <a:cubicBezTo>
                    <a:pt x="1348" y="1"/>
                    <a:pt x="620" y="487"/>
                    <a:pt x="309" y="1233"/>
                  </a:cubicBezTo>
                  <a:cubicBezTo>
                    <a:pt x="1" y="1982"/>
                    <a:pt x="170" y="2842"/>
                    <a:pt x="744" y="3413"/>
                  </a:cubicBezTo>
                  <a:cubicBezTo>
                    <a:pt x="1125" y="3796"/>
                    <a:pt x="1637" y="4001"/>
                    <a:pt x="2158" y="4001"/>
                  </a:cubicBezTo>
                  <a:cubicBezTo>
                    <a:pt x="2416" y="4001"/>
                    <a:pt x="2676" y="3951"/>
                    <a:pt x="2924" y="3848"/>
                  </a:cubicBezTo>
                  <a:cubicBezTo>
                    <a:pt x="3670" y="3540"/>
                    <a:pt x="4159" y="2809"/>
                    <a:pt x="4159" y="2000"/>
                  </a:cubicBezTo>
                  <a:cubicBezTo>
                    <a:pt x="4156" y="895"/>
                    <a:pt x="3262" y="1"/>
                    <a:pt x="21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3" name="Google Shape;9327;p79"/>
            <p:cNvSpPr/>
            <p:nvPr/>
          </p:nvSpPr>
          <p:spPr>
            <a:xfrm>
              <a:off x="1667450" y="4661825"/>
              <a:ext cx="119825" cy="28350"/>
            </a:xfrm>
            <a:custGeom>
              <a:avLst/>
              <a:gdLst/>
              <a:ahLst/>
              <a:cxnLst/>
              <a:rect l="l" t="t" r="r" b="b"/>
              <a:pathLst>
                <a:path w="4793" h="1134" extrusionOk="0">
                  <a:moveTo>
                    <a:pt x="565" y="1"/>
                  </a:moveTo>
                  <a:cubicBezTo>
                    <a:pt x="251" y="1"/>
                    <a:pt x="1" y="252"/>
                    <a:pt x="1" y="566"/>
                  </a:cubicBezTo>
                  <a:cubicBezTo>
                    <a:pt x="1" y="880"/>
                    <a:pt x="251" y="1133"/>
                    <a:pt x="565" y="1133"/>
                  </a:cubicBezTo>
                  <a:lnTo>
                    <a:pt x="4228" y="1133"/>
                  </a:lnTo>
                  <a:cubicBezTo>
                    <a:pt x="4539" y="1133"/>
                    <a:pt x="4792" y="880"/>
                    <a:pt x="4792" y="566"/>
                  </a:cubicBezTo>
                  <a:cubicBezTo>
                    <a:pt x="4792" y="252"/>
                    <a:pt x="4539" y="1"/>
                    <a:pt x="422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Darkle Slideshow by Slidesgo">
  <a:themeElements>
    <a:clrScheme name="Simple Light">
      <a:dk1>
        <a:srgbClr val="FFFFFF"/>
      </a:dk1>
      <a:lt1>
        <a:srgbClr val="000000"/>
      </a:lt1>
      <a:dk2>
        <a:srgbClr val="434343"/>
      </a:dk2>
      <a:lt2>
        <a:srgbClr val="FFFFFF"/>
      </a:lt2>
      <a:accent1>
        <a:srgbClr val="A3896F"/>
      </a:accent1>
      <a:accent2>
        <a:srgbClr val="C9B18E"/>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2746</TotalTime>
  <Words>1218</Words>
  <Application>Microsoft Office PowerPoint</Application>
  <PresentationFormat>On-screen Show (16:9)</PresentationFormat>
  <Paragraphs>105</Paragraphs>
  <Slides>41</Slides>
  <Notes>41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Roboto</vt:lpstr>
      <vt:lpstr>Muli</vt:lpstr>
      <vt:lpstr>DM Serif Display</vt:lpstr>
      <vt:lpstr>Didact Gothic</vt:lpstr>
      <vt:lpstr>Arial</vt:lpstr>
      <vt:lpstr>Wingdings</vt:lpstr>
      <vt:lpstr>Darkle Slideshow by Slidesgo</vt:lpstr>
      <vt:lpstr>AI Agents in a Parking</vt:lpstr>
      <vt:lpstr>Table of Contents</vt:lpstr>
      <vt:lpstr>Table of Contents</vt:lpstr>
      <vt:lpstr>Reinforcement Learning</vt:lpstr>
      <vt:lpstr>Reinforcement Learning</vt:lpstr>
      <vt:lpstr>Related Work</vt:lpstr>
      <vt:lpstr>PowerPoint Presentation</vt:lpstr>
      <vt:lpstr>Problem Statement</vt:lpstr>
      <vt:lpstr>One Car</vt:lpstr>
      <vt:lpstr>Prefabs</vt:lpstr>
      <vt:lpstr>PowerPoint Presentation</vt:lpstr>
      <vt:lpstr>Road</vt:lpstr>
      <vt:lpstr>Barriers</vt:lpstr>
      <vt:lpstr>CarObstacle Script</vt:lpstr>
      <vt:lpstr>ALLGrass</vt:lpstr>
      <vt:lpstr>FinalGoal</vt:lpstr>
      <vt:lpstr>CarGoal Script</vt:lpstr>
      <vt:lpstr> AgentsController</vt:lpstr>
      <vt:lpstr>AgentsController Script</vt:lpstr>
      <vt:lpstr> CarSpots:   CarSpots</vt:lpstr>
      <vt:lpstr>Carspots Script</vt:lpstr>
      <vt:lpstr> CarAgent</vt:lpstr>
      <vt:lpstr>CarController Script</vt:lpstr>
      <vt:lpstr>CarAgent Script</vt:lpstr>
      <vt:lpstr>CarAgent Script</vt:lpstr>
      <vt:lpstr>CarAgent Script</vt:lpstr>
      <vt:lpstr>Agent Configuration</vt:lpstr>
      <vt:lpstr>Decisions</vt:lpstr>
      <vt:lpstr>Observations and Sensors </vt:lpstr>
      <vt:lpstr>Observations and Sensors </vt:lpstr>
      <vt:lpstr>Hyperparameters</vt:lpstr>
      <vt:lpstr>PowerPoint Presentation</vt:lpstr>
      <vt:lpstr>Results</vt:lpstr>
      <vt:lpstr>Cumulative Reward: </vt:lpstr>
      <vt:lpstr>One Car Scenario:</vt:lpstr>
      <vt:lpstr>Cumulative Reward: </vt:lpstr>
      <vt:lpstr>Two Cars Scenario:</vt:lpstr>
      <vt:lpstr>Cumulative Reward: </vt:lpstr>
      <vt:lpstr>Future Work</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Agents in a Parking</dc:title>
  <cp:lastModifiedBy>Mahtab</cp:lastModifiedBy>
  <cp:revision>42</cp:revision>
  <dcterms:modified xsi:type="dcterms:W3CDTF">2021-03-15T14:17:35Z</dcterms:modified>
</cp:coreProperties>
</file>